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706" r:id="rId1"/>
  </p:sldMasterIdLst>
  <p:notesMasterIdLst>
    <p:notesMasterId r:id="rId42"/>
  </p:notesMasterIdLst>
  <p:sldIdLst>
    <p:sldId id="256" r:id="rId2"/>
    <p:sldId id="300" r:id="rId3"/>
    <p:sldId id="257" r:id="rId4"/>
    <p:sldId id="265" r:id="rId5"/>
    <p:sldId id="260" r:id="rId6"/>
    <p:sldId id="261" r:id="rId7"/>
    <p:sldId id="262" r:id="rId8"/>
    <p:sldId id="263" r:id="rId9"/>
    <p:sldId id="264" r:id="rId10"/>
    <p:sldId id="267" r:id="rId11"/>
    <p:sldId id="268" r:id="rId12"/>
    <p:sldId id="269" r:id="rId13"/>
    <p:sldId id="270" r:id="rId14"/>
    <p:sldId id="271" r:id="rId15"/>
    <p:sldId id="272" r:id="rId16"/>
    <p:sldId id="273" r:id="rId17"/>
    <p:sldId id="274" r:id="rId18"/>
    <p:sldId id="275" r:id="rId19"/>
    <p:sldId id="311" r:id="rId20"/>
    <p:sldId id="276" r:id="rId21"/>
    <p:sldId id="277" r:id="rId22"/>
    <p:sldId id="308" r:id="rId23"/>
    <p:sldId id="278" r:id="rId24"/>
    <p:sldId id="306" r:id="rId25"/>
    <p:sldId id="279" r:id="rId26"/>
    <p:sldId id="280" r:id="rId27"/>
    <p:sldId id="281" r:id="rId28"/>
    <p:sldId id="282" r:id="rId29"/>
    <p:sldId id="307" r:id="rId30"/>
    <p:sldId id="303" r:id="rId31"/>
    <p:sldId id="283" r:id="rId32"/>
    <p:sldId id="284" r:id="rId33"/>
    <p:sldId id="287" r:id="rId34"/>
    <p:sldId id="288" r:id="rId35"/>
    <p:sldId id="291" r:id="rId36"/>
    <p:sldId id="304" r:id="rId37"/>
    <p:sldId id="294" r:id="rId38"/>
    <p:sldId id="296" r:id="rId39"/>
    <p:sldId id="298" r:id="rId40"/>
    <p:sldId id="297"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9" roundtripDataSignature="AMtx7mgXQaVCZPOhkN1HFdxo7kNDpacjD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6C3BF65-F8D0-4B28-824B-027756194419}">
  <a:tblStyle styleId="{A6C3BF65-F8D0-4B28-824B-027756194419}"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CF1E7"/>
          </a:solidFill>
        </a:fill>
      </a:tcStyle>
    </a:wholeTbl>
    <a:band1H>
      <a:tcTxStyle b="off" i="off"/>
      <a:tcStyle>
        <a:tcBdr/>
        <a:fill>
          <a:solidFill>
            <a:srgbClr val="D8E2CC"/>
          </a:solidFill>
        </a:fill>
      </a:tcStyle>
    </a:band1H>
    <a:band2H>
      <a:tcTxStyle b="off" i="off"/>
      <a:tcStyle>
        <a:tcBdr/>
      </a:tcStyle>
    </a:band2H>
    <a:band1V>
      <a:tcTxStyle b="off" i="off"/>
      <a:tcStyle>
        <a:tcBdr/>
        <a:fill>
          <a:solidFill>
            <a:srgbClr val="D8E2CC"/>
          </a:solidFill>
        </a:fill>
      </a:tcStyle>
    </a:band1V>
    <a:band2V>
      <a:tcTxStyle b="off" i="off"/>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 styleId="{CAD452EA-D874-4FC6-8DE1-88DC9544A69B}" styleName="Table_1">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7EEF0"/>
          </a:solidFill>
        </a:fill>
      </a:tcStyle>
    </a:wholeTbl>
    <a:band1H>
      <a:tcTxStyle b="off" i="off"/>
      <a:tcStyle>
        <a:tcBdr/>
        <a:fill>
          <a:solidFill>
            <a:srgbClr val="CCDBE1"/>
          </a:solidFill>
        </a:fill>
      </a:tcStyle>
    </a:band1H>
    <a:band2H>
      <a:tcTxStyle b="off" i="off"/>
      <a:tcStyle>
        <a:tcBdr/>
      </a:tcStyle>
    </a:band2H>
    <a:band1V>
      <a:tcTxStyle b="off" i="off"/>
      <a:tcStyle>
        <a:tcBdr/>
        <a:fill>
          <a:solidFill>
            <a:srgbClr val="CCDBE1"/>
          </a:solidFill>
        </a:fill>
      </a:tcStyle>
    </a:band1V>
    <a:band2V>
      <a:tcTxStyle b="off" i="off"/>
      <a:tcStyle>
        <a:tcBdr/>
      </a:tcStyle>
    </a:band2V>
    <a:lastCol>
      <a:tcTxStyle b="on" i="off">
        <a:font>
          <a:latin typeface="Calibri"/>
          <a:ea typeface="Calibri"/>
          <a:cs typeface="Calibri"/>
        </a:font>
        <a:schemeClr val="lt1"/>
      </a:tcTxStyle>
      <a:tcStyle>
        <a:tcBdr/>
        <a:fill>
          <a:solidFill>
            <a:schemeClr val="accent4"/>
          </a:solidFill>
        </a:fill>
      </a:tcStyle>
    </a:lastCol>
    <a:firstCol>
      <a:tcTxStyle b="on" i="off">
        <a:font>
          <a:latin typeface="Calibri"/>
          <a:ea typeface="Calibri"/>
          <a:cs typeface="Calibri"/>
        </a:font>
        <a:schemeClr val="lt1"/>
      </a:tcTxStyle>
      <a:tcStyle>
        <a:tcBdr/>
        <a:fill>
          <a:solidFill>
            <a:schemeClr val="accent4"/>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4"/>
          </a:solidFill>
        </a:fill>
      </a:tcStyle>
    </a:lastRow>
    <a:seCell>
      <a:tcTxStyle b="off" i="off"/>
      <a:tcStyle>
        <a:tcBdr/>
      </a:tcStyle>
    </a:seCell>
    <a:swCell>
      <a:tcTxStyle b="off" i="off"/>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4"/>
          </a:solidFill>
        </a:fill>
      </a:tcStyle>
    </a:firstRow>
    <a:neCell>
      <a:tcTxStyle b="off" i="off"/>
      <a:tcStyle>
        <a:tcBdr/>
      </a:tcStyle>
    </a:neCell>
    <a:nwCell>
      <a:tcTxStyle b="off" i="off"/>
      <a:tcStyle>
        <a:tcBdr/>
      </a:tcStyle>
    </a:nwCell>
  </a:tblStyle>
  <a:tblStyle styleId="{EBED504F-F30E-40AA-8DCD-BC4512A8D678}" styleName="Table_2">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4E7E7"/>
          </a:solidFill>
        </a:fill>
      </a:tcStyle>
    </a:wholeTbl>
    <a:band1H>
      <a:tcTxStyle b="off" i="off"/>
      <a:tcStyle>
        <a:tcBdr/>
        <a:fill>
          <a:solidFill>
            <a:srgbClr val="E9CCCC"/>
          </a:solidFill>
        </a:fill>
      </a:tcStyle>
    </a:band1H>
    <a:band2H>
      <a:tcTxStyle b="off" i="off"/>
      <a:tcStyle>
        <a:tcBdr/>
      </a:tcStyle>
    </a:band2H>
    <a:band1V>
      <a:tcTxStyle b="off" i="off"/>
      <a:tcStyle>
        <a:tcBdr/>
        <a:fill>
          <a:solidFill>
            <a:srgbClr val="E9CCCC"/>
          </a:solidFill>
        </a:fill>
      </a:tcStyle>
    </a:band1V>
    <a:band2V>
      <a:tcTxStyle b="off" i="off"/>
      <a:tcStyle>
        <a:tcBdr/>
      </a:tcStyle>
    </a:band2V>
    <a:lastCol>
      <a:tcTxStyle b="on" i="off">
        <a:font>
          <a:latin typeface="Calibri"/>
          <a:ea typeface="Calibri"/>
          <a:cs typeface="Calibri"/>
        </a:font>
        <a:schemeClr val="lt1"/>
      </a:tcTxStyle>
      <a:tcStyle>
        <a:tcBdr/>
        <a:fill>
          <a:solidFill>
            <a:schemeClr val="accent3"/>
          </a:solidFill>
        </a:fill>
      </a:tcStyle>
    </a:lastCol>
    <a:firstCol>
      <a:tcTxStyle b="on" i="off">
        <a:font>
          <a:latin typeface="Calibri"/>
          <a:ea typeface="Calibri"/>
          <a:cs typeface="Calibri"/>
        </a:font>
        <a:schemeClr val="lt1"/>
      </a:tcTxStyle>
      <a:tcStyle>
        <a:tcBdr/>
        <a:fill>
          <a:solidFill>
            <a:schemeClr val="accent3"/>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3"/>
          </a:solidFill>
        </a:fill>
      </a:tcStyle>
    </a:lastRow>
    <a:seCell>
      <a:tcTxStyle b="off" i="off"/>
      <a:tcStyle>
        <a:tcBdr/>
      </a:tcStyle>
    </a:seCell>
    <a:swCell>
      <a:tcTxStyle b="off" i="off"/>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3"/>
          </a:solidFill>
        </a:fill>
      </a:tcStyle>
    </a:firstRow>
    <a:neCell>
      <a:tcTxStyle b="off" i="off"/>
      <a:tcStyle>
        <a:tcBdr/>
      </a:tcStyle>
    </a:neCell>
    <a:nwCell>
      <a:tcTxStyle b="off" i="off"/>
      <a:tcStyle>
        <a:tcBdr/>
      </a:tcStyle>
    </a:nwCel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7" autoAdjust="0"/>
    <p:restoredTop sz="0" autoAdjust="0"/>
  </p:normalViewPr>
  <p:slideViewPr>
    <p:cSldViewPr snapToGrid="0">
      <p:cViewPr varScale="1">
        <p:scale>
          <a:sx n="63" d="100"/>
          <a:sy n="63" d="100"/>
        </p:scale>
        <p:origin x="1400" y="64"/>
      </p:cViewPr>
      <p:guideLst>
        <p:guide orient="horz" pos="2160"/>
        <p:guide pos="288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customschemas.google.com/relationships/presentationmetadata" Target="meta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slide" Target="slides/slide40.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5581969-EAB8-46B9-A908-D6A8BBF1B57E}"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8262B7E0-7560-48AA-B449-13BFBEB315CA}">
      <dgm:prSet/>
      <dgm:spPr/>
      <dgm:t>
        <a:bodyPr/>
        <a:lstStyle/>
        <a:p>
          <a:r>
            <a:rPr lang="en-US" b="0" i="0" dirty="0"/>
            <a:t>President – Keith Ellis (PAA)</a:t>
          </a:r>
          <a:endParaRPr lang="en-US" dirty="0"/>
        </a:p>
      </dgm:t>
    </dgm:pt>
    <dgm:pt modelId="{E8656B7B-F813-4D1D-8696-D62E9F3B0098}" type="parTrans" cxnId="{FFAFED73-29B7-4557-B7FE-087FA0C17B36}">
      <dgm:prSet/>
      <dgm:spPr/>
      <dgm:t>
        <a:bodyPr/>
        <a:lstStyle/>
        <a:p>
          <a:endParaRPr lang="en-US"/>
        </a:p>
      </dgm:t>
    </dgm:pt>
    <dgm:pt modelId="{B3675BE8-6A7E-493E-9B7B-8F50D3F2EEAD}" type="sibTrans" cxnId="{FFAFED73-29B7-4557-B7FE-087FA0C17B36}">
      <dgm:prSet/>
      <dgm:spPr/>
      <dgm:t>
        <a:bodyPr/>
        <a:lstStyle/>
        <a:p>
          <a:endParaRPr lang="en-US"/>
        </a:p>
      </dgm:t>
    </dgm:pt>
    <dgm:pt modelId="{3C5D1864-0D25-450D-8ADA-A293746868E8}">
      <dgm:prSet/>
      <dgm:spPr/>
      <dgm:t>
        <a:bodyPr/>
        <a:lstStyle/>
        <a:p>
          <a:r>
            <a:rPr lang="en-US" b="0" i="0" dirty="0"/>
            <a:t>Vice President – Luke Holman (ESA)</a:t>
          </a:r>
          <a:endParaRPr lang="en-US" dirty="0"/>
        </a:p>
      </dgm:t>
    </dgm:pt>
    <dgm:pt modelId="{DC7D51FE-27A9-4DEF-B5F9-98FC0E388D08}" type="parTrans" cxnId="{9BFCCBBF-6222-4FAB-AE3A-6CBD13F690FF}">
      <dgm:prSet/>
      <dgm:spPr/>
      <dgm:t>
        <a:bodyPr/>
        <a:lstStyle/>
        <a:p>
          <a:endParaRPr lang="en-US"/>
        </a:p>
      </dgm:t>
    </dgm:pt>
    <dgm:pt modelId="{86650E4F-DC40-4425-9EAD-7BB9A7C9472F}" type="sibTrans" cxnId="{9BFCCBBF-6222-4FAB-AE3A-6CBD13F690FF}">
      <dgm:prSet/>
      <dgm:spPr/>
      <dgm:t>
        <a:bodyPr/>
        <a:lstStyle/>
        <a:p>
          <a:endParaRPr lang="en-US"/>
        </a:p>
      </dgm:t>
    </dgm:pt>
    <dgm:pt modelId="{DC7FF069-6AC3-4FC8-8792-E022C1BF3455}">
      <dgm:prSet/>
      <dgm:spPr/>
      <dgm:t>
        <a:bodyPr/>
        <a:lstStyle/>
        <a:p>
          <a:r>
            <a:rPr lang="en-US" b="0" i="0" dirty="0"/>
            <a:t>Secretary – Patrick Murphy (BAA)</a:t>
          </a:r>
          <a:endParaRPr lang="en-US" dirty="0"/>
        </a:p>
      </dgm:t>
    </dgm:pt>
    <dgm:pt modelId="{768C5550-C269-498A-A7BC-0CE1A6C01873}" type="parTrans" cxnId="{DE0A34EC-C71F-47F1-8341-63C5D51074D5}">
      <dgm:prSet/>
      <dgm:spPr/>
      <dgm:t>
        <a:bodyPr/>
        <a:lstStyle/>
        <a:p>
          <a:endParaRPr lang="en-US"/>
        </a:p>
      </dgm:t>
    </dgm:pt>
    <dgm:pt modelId="{C27F95E4-6F8D-4817-B6D5-B46F58BAFDBC}" type="sibTrans" cxnId="{DE0A34EC-C71F-47F1-8341-63C5D51074D5}">
      <dgm:prSet/>
      <dgm:spPr/>
      <dgm:t>
        <a:bodyPr/>
        <a:lstStyle/>
        <a:p>
          <a:endParaRPr lang="en-US"/>
        </a:p>
      </dgm:t>
    </dgm:pt>
    <dgm:pt modelId="{DD94D8D0-F794-4370-BC2F-6ABA6A653190}">
      <dgm:prSet/>
      <dgm:spPr/>
      <dgm:t>
        <a:bodyPr/>
        <a:lstStyle/>
        <a:p>
          <a:r>
            <a:rPr lang="en-US" b="0" i="0" dirty="0"/>
            <a:t>Treasurer –  Dan </a:t>
          </a:r>
          <a:r>
            <a:rPr lang="en-US" b="0" i="0" dirty="0" err="1"/>
            <a:t>Flaschar</a:t>
          </a:r>
          <a:r>
            <a:rPr lang="en-US" b="0" i="0" dirty="0"/>
            <a:t> (EAA)</a:t>
          </a:r>
          <a:endParaRPr lang="en-US" dirty="0"/>
        </a:p>
      </dgm:t>
    </dgm:pt>
    <dgm:pt modelId="{F7BB6DCC-C7FF-477D-85A0-4CF684F1C7DC}" type="parTrans" cxnId="{D207504B-6903-4C3E-AFE4-0932FDD6A114}">
      <dgm:prSet/>
      <dgm:spPr/>
      <dgm:t>
        <a:bodyPr/>
        <a:lstStyle/>
        <a:p>
          <a:endParaRPr lang="en-US"/>
        </a:p>
      </dgm:t>
    </dgm:pt>
    <dgm:pt modelId="{3E6ED011-F6C0-4CCD-A4FB-DF0A9BE4E384}" type="sibTrans" cxnId="{D207504B-6903-4C3E-AFE4-0932FDD6A114}">
      <dgm:prSet/>
      <dgm:spPr/>
      <dgm:t>
        <a:bodyPr/>
        <a:lstStyle/>
        <a:p>
          <a:endParaRPr lang="en-US"/>
        </a:p>
      </dgm:t>
    </dgm:pt>
    <dgm:pt modelId="{B0F8DAE9-616F-4B3E-8857-850C4E34966B}">
      <dgm:prSet/>
      <dgm:spPr/>
      <dgm:t>
        <a:bodyPr/>
        <a:lstStyle/>
        <a:p>
          <a:r>
            <a:rPr lang="en-US" b="0" i="0" dirty="0"/>
            <a:t>Baseball Coordinator – Mark Maier (BAA)</a:t>
          </a:r>
          <a:endParaRPr lang="en-US" dirty="0"/>
        </a:p>
      </dgm:t>
    </dgm:pt>
    <dgm:pt modelId="{D68D72F3-882C-490E-AEF3-E020EE1E6960}" type="parTrans" cxnId="{7376A10F-0D61-4DE7-BCE7-B711B3FDA939}">
      <dgm:prSet/>
      <dgm:spPr/>
      <dgm:t>
        <a:bodyPr/>
        <a:lstStyle/>
        <a:p>
          <a:endParaRPr lang="en-US"/>
        </a:p>
      </dgm:t>
    </dgm:pt>
    <dgm:pt modelId="{1A83CD6A-1164-41FC-AAA5-6673C07AFB61}" type="sibTrans" cxnId="{7376A10F-0D61-4DE7-BCE7-B711B3FDA939}">
      <dgm:prSet/>
      <dgm:spPr/>
      <dgm:t>
        <a:bodyPr/>
        <a:lstStyle/>
        <a:p>
          <a:endParaRPr lang="en-US"/>
        </a:p>
      </dgm:t>
    </dgm:pt>
    <dgm:pt modelId="{FA172C2D-C15C-4288-86BE-4EB3C8B1C59C}">
      <dgm:prSet/>
      <dgm:spPr/>
      <dgm:t>
        <a:bodyPr/>
        <a:lstStyle/>
        <a:p>
          <a:r>
            <a:rPr lang="en-US" b="0" i="0" dirty="0"/>
            <a:t>Softball Coordinator – Dionna </a:t>
          </a:r>
          <a:r>
            <a:rPr lang="en-US" b="0" i="0" dirty="0" err="1"/>
            <a:t>Helfers</a:t>
          </a:r>
          <a:r>
            <a:rPr lang="en-US" b="0" i="0" dirty="0"/>
            <a:t> (PAA)</a:t>
          </a:r>
          <a:endParaRPr lang="en-US" dirty="0"/>
        </a:p>
      </dgm:t>
    </dgm:pt>
    <dgm:pt modelId="{0BB31ACB-0247-4591-AA8C-22BD939AC8C8}" type="parTrans" cxnId="{0F8EA238-86C5-4E00-9B0B-D43A8EE76913}">
      <dgm:prSet/>
      <dgm:spPr/>
      <dgm:t>
        <a:bodyPr/>
        <a:lstStyle/>
        <a:p>
          <a:endParaRPr lang="en-US"/>
        </a:p>
      </dgm:t>
    </dgm:pt>
    <dgm:pt modelId="{97A7EC5D-DDF6-4847-8EFC-B30246EF00F7}" type="sibTrans" cxnId="{0F8EA238-86C5-4E00-9B0B-D43A8EE76913}">
      <dgm:prSet/>
      <dgm:spPr/>
      <dgm:t>
        <a:bodyPr/>
        <a:lstStyle/>
        <a:p>
          <a:endParaRPr lang="en-US"/>
        </a:p>
      </dgm:t>
    </dgm:pt>
    <dgm:pt modelId="{B208BFB6-B59E-4928-A95A-6F20F6D21A8C}" type="pres">
      <dgm:prSet presAssocID="{95581969-EAB8-46B9-A908-D6A8BBF1B57E}" presName="diagram" presStyleCnt="0">
        <dgm:presLayoutVars>
          <dgm:dir/>
          <dgm:resizeHandles val="exact"/>
        </dgm:presLayoutVars>
      </dgm:prSet>
      <dgm:spPr/>
    </dgm:pt>
    <dgm:pt modelId="{1085D838-AA2F-42FC-A902-2EE76419C385}" type="pres">
      <dgm:prSet presAssocID="{8262B7E0-7560-48AA-B449-13BFBEB315CA}" presName="node" presStyleLbl="node1" presStyleIdx="0" presStyleCnt="6">
        <dgm:presLayoutVars>
          <dgm:bulletEnabled val="1"/>
        </dgm:presLayoutVars>
      </dgm:prSet>
      <dgm:spPr/>
    </dgm:pt>
    <dgm:pt modelId="{15281D4C-CAF6-45F2-9FD1-0FB203ABFB6D}" type="pres">
      <dgm:prSet presAssocID="{B3675BE8-6A7E-493E-9B7B-8F50D3F2EEAD}" presName="sibTrans" presStyleCnt="0"/>
      <dgm:spPr/>
    </dgm:pt>
    <dgm:pt modelId="{3FF960F8-8DD9-4376-9A86-538C44563265}" type="pres">
      <dgm:prSet presAssocID="{3C5D1864-0D25-450D-8ADA-A293746868E8}" presName="node" presStyleLbl="node1" presStyleIdx="1" presStyleCnt="6">
        <dgm:presLayoutVars>
          <dgm:bulletEnabled val="1"/>
        </dgm:presLayoutVars>
      </dgm:prSet>
      <dgm:spPr/>
    </dgm:pt>
    <dgm:pt modelId="{20C4573C-9D0B-4B68-A661-AECC82CCC5BC}" type="pres">
      <dgm:prSet presAssocID="{86650E4F-DC40-4425-9EAD-7BB9A7C9472F}" presName="sibTrans" presStyleCnt="0"/>
      <dgm:spPr/>
    </dgm:pt>
    <dgm:pt modelId="{F49833EA-939C-486A-8FC2-6D3BFEDFB920}" type="pres">
      <dgm:prSet presAssocID="{DC7FF069-6AC3-4FC8-8792-E022C1BF3455}" presName="node" presStyleLbl="node1" presStyleIdx="2" presStyleCnt="6">
        <dgm:presLayoutVars>
          <dgm:bulletEnabled val="1"/>
        </dgm:presLayoutVars>
      </dgm:prSet>
      <dgm:spPr/>
    </dgm:pt>
    <dgm:pt modelId="{53F52D67-A642-4751-AAC2-8A5F199BA803}" type="pres">
      <dgm:prSet presAssocID="{C27F95E4-6F8D-4817-B6D5-B46F58BAFDBC}" presName="sibTrans" presStyleCnt="0"/>
      <dgm:spPr/>
    </dgm:pt>
    <dgm:pt modelId="{1F2390CD-81FA-4B9E-A726-2149A16A85BA}" type="pres">
      <dgm:prSet presAssocID="{DD94D8D0-F794-4370-BC2F-6ABA6A653190}" presName="node" presStyleLbl="node1" presStyleIdx="3" presStyleCnt="6">
        <dgm:presLayoutVars>
          <dgm:bulletEnabled val="1"/>
        </dgm:presLayoutVars>
      </dgm:prSet>
      <dgm:spPr/>
    </dgm:pt>
    <dgm:pt modelId="{C96502BB-DE60-4AB5-842D-C614CC841471}" type="pres">
      <dgm:prSet presAssocID="{3E6ED011-F6C0-4CCD-A4FB-DF0A9BE4E384}" presName="sibTrans" presStyleCnt="0"/>
      <dgm:spPr/>
    </dgm:pt>
    <dgm:pt modelId="{9B5EDD28-5660-4921-8128-F9F034E9F250}" type="pres">
      <dgm:prSet presAssocID="{B0F8DAE9-616F-4B3E-8857-850C4E34966B}" presName="node" presStyleLbl="node1" presStyleIdx="4" presStyleCnt="6">
        <dgm:presLayoutVars>
          <dgm:bulletEnabled val="1"/>
        </dgm:presLayoutVars>
      </dgm:prSet>
      <dgm:spPr/>
    </dgm:pt>
    <dgm:pt modelId="{E43F9530-AA7F-4641-B2B9-48565BB8C4BF}" type="pres">
      <dgm:prSet presAssocID="{1A83CD6A-1164-41FC-AAA5-6673C07AFB61}" presName="sibTrans" presStyleCnt="0"/>
      <dgm:spPr/>
    </dgm:pt>
    <dgm:pt modelId="{150F66F3-6519-4830-AE7C-CCEE8586E47F}" type="pres">
      <dgm:prSet presAssocID="{FA172C2D-C15C-4288-86BE-4EB3C8B1C59C}" presName="node" presStyleLbl="node1" presStyleIdx="5" presStyleCnt="6">
        <dgm:presLayoutVars>
          <dgm:bulletEnabled val="1"/>
        </dgm:presLayoutVars>
      </dgm:prSet>
      <dgm:spPr/>
    </dgm:pt>
  </dgm:ptLst>
  <dgm:cxnLst>
    <dgm:cxn modelId="{7376A10F-0D61-4DE7-BCE7-B711B3FDA939}" srcId="{95581969-EAB8-46B9-A908-D6A8BBF1B57E}" destId="{B0F8DAE9-616F-4B3E-8857-850C4E34966B}" srcOrd="4" destOrd="0" parTransId="{D68D72F3-882C-490E-AEF3-E020EE1E6960}" sibTransId="{1A83CD6A-1164-41FC-AAA5-6673C07AFB61}"/>
    <dgm:cxn modelId="{AE3BB515-D817-4E0A-B0F7-44C943063C34}" type="presOf" srcId="{DD94D8D0-F794-4370-BC2F-6ABA6A653190}" destId="{1F2390CD-81FA-4B9E-A726-2149A16A85BA}" srcOrd="0" destOrd="0" presId="urn:microsoft.com/office/officeart/2005/8/layout/default"/>
    <dgm:cxn modelId="{4F8C5424-0DE0-43DE-965C-FDFF5047FC5F}" type="presOf" srcId="{8262B7E0-7560-48AA-B449-13BFBEB315CA}" destId="{1085D838-AA2F-42FC-A902-2EE76419C385}" srcOrd="0" destOrd="0" presId="urn:microsoft.com/office/officeart/2005/8/layout/default"/>
    <dgm:cxn modelId="{0F8EA238-86C5-4E00-9B0B-D43A8EE76913}" srcId="{95581969-EAB8-46B9-A908-D6A8BBF1B57E}" destId="{FA172C2D-C15C-4288-86BE-4EB3C8B1C59C}" srcOrd="5" destOrd="0" parTransId="{0BB31ACB-0247-4591-AA8C-22BD939AC8C8}" sibTransId="{97A7EC5D-DDF6-4847-8EFC-B30246EF00F7}"/>
    <dgm:cxn modelId="{C4C59D61-E6EF-45EA-91E6-AC6DBB76261E}" type="presOf" srcId="{DC7FF069-6AC3-4FC8-8792-E022C1BF3455}" destId="{F49833EA-939C-486A-8FC2-6D3BFEDFB920}" srcOrd="0" destOrd="0" presId="urn:microsoft.com/office/officeart/2005/8/layout/default"/>
    <dgm:cxn modelId="{D207504B-6903-4C3E-AFE4-0932FDD6A114}" srcId="{95581969-EAB8-46B9-A908-D6A8BBF1B57E}" destId="{DD94D8D0-F794-4370-BC2F-6ABA6A653190}" srcOrd="3" destOrd="0" parTransId="{F7BB6DCC-C7FF-477D-85A0-4CF684F1C7DC}" sibTransId="{3E6ED011-F6C0-4CCD-A4FB-DF0A9BE4E384}"/>
    <dgm:cxn modelId="{5F3DB273-94B9-44B3-A2F0-5AD76602C787}" type="presOf" srcId="{FA172C2D-C15C-4288-86BE-4EB3C8B1C59C}" destId="{150F66F3-6519-4830-AE7C-CCEE8586E47F}" srcOrd="0" destOrd="0" presId="urn:microsoft.com/office/officeart/2005/8/layout/default"/>
    <dgm:cxn modelId="{FFAFED73-29B7-4557-B7FE-087FA0C17B36}" srcId="{95581969-EAB8-46B9-A908-D6A8BBF1B57E}" destId="{8262B7E0-7560-48AA-B449-13BFBEB315CA}" srcOrd="0" destOrd="0" parTransId="{E8656B7B-F813-4D1D-8696-D62E9F3B0098}" sibTransId="{B3675BE8-6A7E-493E-9B7B-8F50D3F2EEAD}"/>
    <dgm:cxn modelId="{231D078A-5460-4EF3-B4A3-B3B4B42C5CB8}" type="presOf" srcId="{3C5D1864-0D25-450D-8ADA-A293746868E8}" destId="{3FF960F8-8DD9-4376-9A86-538C44563265}" srcOrd="0" destOrd="0" presId="urn:microsoft.com/office/officeart/2005/8/layout/default"/>
    <dgm:cxn modelId="{6D7C65A9-D2F4-4B49-93CA-806437033A95}" type="presOf" srcId="{95581969-EAB8-46B9-A908-D6A8BBF1B57E}" destId="{B208BFB6-B59E-4928-A95A-6F20F6D21A8C}" srcOrd="0" destOrd="0" presId="urn:microsoft.com/office/officeart/2005/8/layout/default"/>
    <dgm:cxn modelId="{9BFCCBBF-6222-4FAB-AE3A-6CBD13F690FF}" srcId="{95581969-EAB8-46B9-A908-D6A8BBF1B57E}" destId="{3C5D1864-0D25-450D-8ADA-A293746868E8}" srcOrd="1" destOrd="0" parTransId="{DC7D51FE-27A9-4DEF-B5F9-98FC0E388D08}" sibTransId="{86650E4F-DC40-4425-9EAD-7BB9A7C9472F}"/>
    <dgm:cxn modelId="{DE0A34EC-C71F-47F1-8341-63C5D51074D5}" srcId="{95581969-EAB8-46B9-A908-D6A8BBF1B57E}" destId="{DC7FF069-6AC3-4FC8-8792-E022C1BF3455}" srcOrd="2" destOrd="0" parTransId="{768C5550-C269-498A-A7BC-0CE1A6C01873}" sibTransId="{C27F95E4-6F8D-4817-B6D5-B46F58BAFDBC}"/>
    <dgm:cxn modelId="{5620F2F9-42E3-4C0B-9B24-7B955A4CEEC7}" type="presOf" srcId="{B0F8DAE9-616F-4B3E-8857-850C4E34966B}" destId="{9B5EDD28-5660-4921-8128-F9F034E9F250}" srcOrd="0" destOrd="0" presId="urn:microsoft.com/office/officeart/2005/8/layout/default"/>
    <dgm:cxn modelId="{E933F44E-7407-4E9B-A581-975CD625C9F0}" type="presParOf" srcId="{B208BFB6-B59E-4928-A95A-6F20F6D21A8C}" destId="{1085D838-AA2F-42FC-A902-2EE76419C385}" srcOrd="0" destOrd="0" presId="urn:microsoft.com/office/officeart/2005/8/layout/default"/>
    <dgm:cxn modelId="{78E98829-2803-4B88-A364-D667D2DC6968}" type="presParOf" srcId="{B208BFB6-B59E-4928-A95A-6F20F6D21A8C}" destId="{15281D4C-CAF6-45F2-9FD1-0FB203ABFB6D}" srcOrd="1" destOrd="0" presId="urn:microsoft.com/office/officeart/2005/8/layout/default"/>
    <dgm:cxn modelId="{C5B9C680-F642-4FAA-BE94-B82BF2652605}" type="presParOf" srcId="{B208BFB6-B59E-4928-A95A-6F20F6D21A8C}" destId="{3FF960F8-8DD9-4376-9A86-538C44563265}" srcOrd="2" destOrd="0" presId="urn:microsoft.com/office/officeart/2005/8/layout/default"/>
    <dgm:cxn modelId="{05614786-03CA-4D78-95E3-4444002D9369}" type="presParOf" srcId="{B208BFB6-B59E-4928-A95A-6F20F6D21A8C}" destId="{20C4573C-9D0B-4B68-A661-AECC82CCC5BC}" srcOrd="3" destOrd="0" presId="urn:microsoft.com/office/officeart/2005/8/layout/default"/>
    <dgm:cxn modelId="{0B65512E-946C-46AA-96EE-05BB45737EA1}" type="presParOf" srcId="{B208BFB6-B59E-4928-A95A-6F20F6D21A8C}" destId="{F49833EA-939C-486A-8FC2-6D3BFEDFB920}" srcOrd="4" destOrd="0" presId="urn:microsoft.com/office/officeart/2005/8/layout/default"/>
    <dgm:cxn modelId="{5C284D20-98CA-4F61-A862-02A271C0A4C8}" type="presParOf" srcId="{B208BFB6-B59E-4928-A95A-6F20F6D21A8C}" destId="{53F52D67-A642-4751-AAC2-8A5F199BA803}" srcOrd="5" destOrd="0" presId="urn:microsoft.com/office/officeart/2005/8/layout/default"/>
    <dgm:cxn modelId="{2C814D8C-9AE6-4C42-8E46-D00BFDE4E84E}" type="presParOf" srcId="{B208BFB6-B59E-4928-A95A-6F20F6D21A8C}" destId="{1F2390CD-81FA-4B9E-A726-2149A16A85BA}" srcOrd="6" destOrd="0" presId="urn:microsoft.com/office/officeart/2005/8/layout/default"/>
    <dgm:cxn modelId="{8228B87D-637C-4636-B37A-4D1AD3732C89}" type="presParOf" srcId="{B208BFB6-B59E-4928-A95A-6F20F6D21A8C}" destId="{C96502BB-DE60-4AB5-842D-C614CC841471}" srcOrd="7" destOrd="0" presId="urn:microsoft.com/office/officeart/2005/8/layout/default"/>
    <dgm:cxn modelId="{C50C03E3-2B38-460B-B500-EC037946BB86}" type="presParOf" srcId="{B208BFB6-B59E-4928-A95A-6F20F6D21A8C}" destId="{9B5EDD28-5660-4921-8128-F9F034E9F250}" srcOrd="8" destOrd="0" presId="urn:microsoft.com/office/officeart/2005/8/layout/default"/>
    <dgm:cxn modelId="{71BFA3D5-F438-4D57-8DAE-E65B7F29C244}" type="presParOf" srcId="{B208BFB6-B59E-4928-A95A-6F20F6D21A8C}" destId="{E43F9530-AA7F-4641-B2B9-48565BB8C4BF}" srcOrd="9" destOrd="0" presId="urn:microsoft.com/office/officeart/2005/8/layout/default"/>
    <dgm:cxn modelId="{E2AFD555-115F-4751-A92E-60091496B6AD}" type="presParOf" srcId="{B208BFB6-B59E-4928-A95A-6F20F6D21A8C}" destId="{150F66F3-6519-4830-AE7C-CCEE8586E47F}" srcOrd="10" destOrd="0" presId="urn:microsoft.com/office/officeart/2005/8/layout/defaul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85D838-AA2F-42FC-A902-2EE76419C385}">
      <dsp:nvSpPr>
        <dsp:cNvPr id="0" name=""/>
        <dsp:cNvSpPr/>
      </dsp:nvSpPr>
      <dsp:spPr>
        <a:xfrm>
          <a:off x="0" y="74955"/>
          <a:ext cx="2591554" cy="155493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0" i="0" kern="1200" dirty="0"/>
            <a:t>President – Keith Ellis (PAA)</a:t>
          </a:r>
          <a:endParaRPr lang="en-US" sz="2400" kern="1200" dirty="0"/>
        </a:p>
      </dsp:txBody>
      <dsp:txXfrm>
        <a:off x="0" y="74955"/>
        <a:ext cx="2591554" cy="1554932"/>
      </dsp:txXfrm>
    </dsp:sp>
    <dsp:sp modelId="{3FF960F8-8DD9-4376-9A86-538C44563265}">
      <dsp:nvSpPr>
        <dsp:cNvPr id="0" name=""/>
        <dsp:cNvSpPr/>
      </dsp:nvSpPr>
      <dsp:spPr>
        <a:xfrm>
          <a:off x="2850709" y="74955"/>
          <a:ext cx="2591554" cy="155493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0" i="0" kern="1200" dirty="0"/>
            <a:t>Vice President – Luke Holman (ESA)</a:t>
          </a:r>
          <a:endParaRPr lang="en-US" sz="2400" kern="1200" dirty="0"/>
        </a:p>
      </dsp:txBody>
      <dsp:txXfrm>
        <a:off x="2850709" y="74955"/>
        <a:ext cx="2591554" cy="1554932"/>
      </dsp:txXfrm>
    </dsp:sp>
    <dsp:sp modelId="{F49833EA-939C-486A-8FC2-6D3BFEDFB920}">
      <dsp:nvSpPr>
        <dsp:cNvPr id="0" name=""/>
        <dsp:cNvSpPr/>
      </dsp:nvSpPr>
      <dsp:spPr>
        <a:xfrm>
          <a:off x="5701419" y="74955"/>
          <a:ext cx="2591554" cy="155493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0" i="0" kern="1200" dirty="0"/>
            <a:t>Secretary – Patrick Murphy (BAA)</a:t>
          </a:r>
          <a:endParaRPr lang="en-US" sz="2400" kern="1200" dirty="0"/>
        </a:p>
      </dsp:txBody>
      <dsp:txXfrm>
        <a:off x="5701419" y="74955"/>
        <a:ext cx="2591554" cy="1554932"/>
      </dsp:txXfrm>
    </dsp:sp>
    <dsp:sp modelId="{1F2390CD-81FA-4B9E-A726-2149A16A85BA}">
      <dsp:nvSpPr>
        <dsp:cNvPr id="0" name=""/>
        <dsp:cNvSpPr/>
      </dsp:nvSpPr>
      <dsp:spPr>
        <a:xfrm>
          <a:off x="0" y="1889043"/>
          <a:ext cx="2591554" cy="155493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0" i="0" kern="1200" dirty="0"/>
            <a:t>Treasurer –  Dan </a:t>
          </a:r>
          <a:r>
            <a:rPr lang="en-US" sz="2400" b="0" i="0" kern="1200" dirty="0" err="1"/>
            <a:t>Flaschar</a:t>
          </a:r>
          <a:r>
            <a:rPr lang="en-US" sz="2400" b="0" i="0" kern="1200" dirty="0"/>
            <a:t> (EAA)</a:t>
          </a:r>
          <a:endParaRPr lang="en-US" sz="2400" kern="1200" dirty="0"/>
        </a:p>
      </dsp:txBody>
      <dsp:txXfrm>
        <a:off x="0" y="1889043"/>
        <a:ext cx="2591554" cy="1554932"/>
      </dsp:txXfrm>
    </dsp:sp>
    <dsp:sp modelId="{9B5EDD28-5660-4921-8128-F9F034E9F250}">
      <dsp:nvSpPr>
        <dsp:cNvPr id="0" name=""/>
        <dsp:cNvSpPr/>
      </dsp:nvSpPr>
      <dsp:spPr>
        <a:xfrm>
          <a:off x="2850709" y="1889043"/>
          <a:ext cx="2591554" cy="155493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0" i="0" kern="1200" dirty="0"/>
            <a:t>Baseball Coordinator – Mark Maier (BAA)</a:t>
          </a:r>
          <a:endParaRPr lang="en-US" sz="2400" kern="1200" dirty="0"/>
        </a:p>
      </dsp:txBody>
      <dsp:txXfrm>
        <a:off x="2850709" y="1889043"/>
        <a:ext cx="2591554" cy="1554932"/>
      </dsp:txXfrm>
    </dsp:sp>
    <dsp:sp modelId="{150F66F3-6519-4830-AE7C-CCEE8586E47F}">
      <dsp:nvSpPr>
        <dsp:cNvPr id="0" name=""/>
        <dsp:cNvSpPr/>
      </dsp:nvSpPr>
      <dsp:spPr>
        <a:xfrm>
          <a:off x="5701419" y="1889043"/>
          <a:ext cx="2591554" cy="155493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0" i="0" kern="1200" dirty="0"/>
            <a:t>Softball Coordinator – Dionna </a:t>
          </a:r>
          <a:r>
            <a:rPr lang="en-US" sz="2400" b="0" i="0" kern="1200" dirty="0" err="1"/>
            <a:t>Helfers</a:t>
          </a:r>
          <a:r>
            <a:rPr lang="en-US" sz="2400" b="0" i="0" kern="1200" dirty="0"/>
            <a:t> (PAA)</a:t>
          </a:r>
          <a:endParaRPr lang="en-US" sz="2400" kern="1200" dirty="0"/>
        </a:p>
      </dsp:txBody>
      <dsp:txXfrm>
        <a:off x="5701419" y="1889043"/>
        <a:ext cx="2591554" cy="1554932"/>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
        <p:cNvGrpSpPr/>
        <p:nvPr/>
      </p:nvGrpSpPr>
      <p:grpSpPr>
        <a:xfrm>
          <a:off x="0" y="0"/>
          <a:ext cx="0" cy="0"/>
          <a:chOff x="0" y="0"/>
          <a:chExt cx="0" cy="0"/>
        </a:xfrm>
      </p:grpSpPr>
      <p:sp>
        <p:nvSpPr>
          <p:cNvPr id="34" name="Google Shape;34;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5" name="Google Shape;35;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36" name="Google Shape;36;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120" name="Google Shape;120;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1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127" name="Google Shape;127;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134" name="Google Shape;134;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41" name="Google Shape;141;p1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142" name="Google Shape;142;p19:notes"/>
          <p:cNvSpPr txBox="1">
            <a:spLocks noGrp="1"/>
          </p:cNvSpPr>
          <p:nvPr>
            <p:ph type="hdr" idx="3"/>
          </p:nvPr>
        </p:nvSpPr>
        <p:spPr>
          <a:xfrm>
            <a:off x="0" y="0"/>
            <a:ext cx="2971800" cy="457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3" name="Google Shape;143;p19:notes"/>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endParaRPr/>
          </a:p>
        </p:txBody>
      </p:sp>
      <p:sp>
        <p:nvSpPr>
          <p:cNvPr id="144" name="Google Shape;144;p1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14</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50" name="Google Shape;150;p2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151" name="Google Shape;151;p20:notes"/>
          <p:cNvSpPr txBox="1">
            <a:spLocks noGrp="1"/>
          </p:cNvSpPr>
          <p:nvPr>
            <p:ph type="hdr" idx="3"/>
          </p:nvPr>
        </p:nvSpPr>
        <p:spPr>
          <a:xfrm>
            <a:off x="0" y="0"/>
            <a:ext cx="2971800" cy="457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2" name="Google Shape;152;p20:notes"/>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endParaRPr/>
          </a:p>
        </p:txBody>
      </p:sp>
      <p:sp>
        <p:nvSpPr>
          <p:cNvPr id="153" name="Google Shape;153;p2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15</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2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160" name="Google Shape;160;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2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167" name="Google Shape;167;p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2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174" name="Google Shape;174;p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2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174" name="Google Shape;174;p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3969942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b7ce1fd888_0_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b7ce1fd888_0_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82" name="Google Shape;182;gb7ce1fd888_0_8: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20</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Google Shape;40;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1" name="Google Shape;41;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42" name="Google Shape;42;p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2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189" name="Google Shape;189;p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2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189" name="Google Shape;189;p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2923048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2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196" name="Google Shape;196;p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03" name="Google Shape;203;p2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204" name="Google Shape;204;p26:notes"/>
          <p:cNvSpPr txBox="1">
            <a:spLocks noGrp="1"/>
          </p:cNvSpPr>
          <p:nvPr>
            <p:ph type="hdr" idx="3"/>
          </p:nvPr>
        </p:nvSpPr>
        <p:spPr>
          <a:xfrm>
            <a:off x="0" y="0"/>
            <a:ext cx="2971800" cy="457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5" name="Google Shape;205;p26:notes"/>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endParaRPr/>
          </a:p>
        </p:txBody>
      </p:sp>
      <p:sp>
        <p:nvSpPr>
          <p:cNvPr id="206" name="Google Shape;206;p2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24</a:t>
            </a:fld>
            <a:endParaRPr/>
          </a:p>
        </p:txBody>
      </p:sp>
    </p:spTree>
    <p:extLst>
      <p:ext uri="{BB962C8B-B14F-4D97-AF65-F5344CB8AC3E}">
        <p14:creationId xmlns:p14="http://schemas.microsoft.com/office/powerpoint/2010/main" val="26822021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03" name="Google Shape;203;p2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204" name="Google Shape;204;p26:notes"/>
          <p:cNvSpPr txBox="1">
            <a:spLocks noGrp="1"/>
          </p:cNvSpPr>
          <p:nvPr>
            <p:ph type="hdr" idx="3"/>
          </p:nvPr>
        </p:nvSpPr>
        <p:spPr>
          <a:xfrm>
            <a:off x="0" y="0"/>
            <a:ext cx="2971800" cy="457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5" name="Google Shape;205;p26:notes"/>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endParaRPr/>
          </a:p>
        </p:txBody>
      </p:sp>
      <p:sp>
        <p:nvSpPr>
          <p:cNvPr id="206" name="Google Shape;206;p2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25</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14" name="Google Shape;214;p2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r>
              <a:rPr lang="en-US"/>
              <a:t>Umpire treatment and training</a:t>
            </a:r>
            <a:endParaRPr/>
          </a:p>
          <a:p>
            <a:pPr marL="0" lvl="0" indent="0" algn="l" rtl="0">
              <a:lnSpc>
                <a:spcPct val="100000"/>
              </a:lnSpc>
              <a:spcBef>
                <a:spcPts val="0"/>
              </a:spcBef>
              <a:spcAft>
                <a:spcPts val="0"/>
              </a:spcAft>
              <a:buSzPts val="1400"/>
              <a:buNone/>
            </a:pPr>
            <a:r>
              <a:rPr lang="en-US"/>
              <a:t>Your son or daughter may be and umpire someday.  How would you like them to be treated?</a:t>
            </a:r>
            <a:endParaRPr/>
          </a:p>
          <a:p>
            <a:pPr marL="0" lvl="0" indent="0" algn="l" rtl="0">
              <a:lnSpc>
                <a:spcPct val="100000"/>
              </a:lnSpc>
              <a:spcBef>
                <a:spcPts val="0"/>
              </a:spcBef>
              <a:spcAft>
                <a:spcPts val="0"/>
              </a:spcAft>
              <a:buSzPts val="1400"/>
              <a:buNone/>
            </a:pPr>
            <a:endParaRPr/>
          </a:p>
        </p:txBody>
      </p:sp>
      <p:sp>
        <p:nvSpPr>
          <p:cNvPr id="215" name="Google Shape;215;p27:notes"/>
          <p:cNvSpPr txBox="1">
            <a:spLocks noGrp="1"/>
          </p:cNvSpPr>
          <p:nvPr>
            <p:ph type="hdr" idx="3"/>
          </p:nvPr>
        </p:nvSpPr>
        <p:spPr>
          <a:xfrm>
            <a:off x="0" y="0"/>
            <a:ext cx="2971800" cy="457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6" name="Google Shape;216;p27:notes"/>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endParaRPr/>
          </a:p>
        </p:txBody>
      </p:sp>
      <p:sp>
        <p:nvSpPr>
          <p:cNvPr id="217" name="Google Shape;217;p2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26</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2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223" name="Google Shape;223;p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2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230" name="Google Shape;230;p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2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230" name="Google Shape;230;p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65483797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37" name="Google Shape;237;p3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238" name="Google Shape;238;p30:notes"/>
          <p:cNvSpPr txBox="1">
            <a:spLocks noGrp="1"/>
          </p:cNvSpPr>
          <p:nvPr>
            <p:ph type="hdr" idx="3"/>
          </p:nvPr>
        </p:nvSpPr>
        <p:spPr>
          <a:xfrm>
            <a:off x="0" y="0"/>
            <a:ext cx="2971800" cy="457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9" name="Google Shape;239;p30:notes"/>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endParaRPr/>
          </a:p>
        </p:txBody>
      </p:sp>
      <p:sp>
        <p:nvSpPr>
          <p:cNvPr id="240" name="Google Shape;240;p3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31</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98" name="Google Shape;98;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99" name="Google Shape;99;p1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3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246" name="Google Shape;246;p3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b95a3d08e7_0_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9" name="Google Shape;269;gb95a3d08e7_0_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70" name="Google Shape;270;gb95a3d08e7_0_3: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33</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b7ce1fd888_0_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7" name="Google Shape;277;gb7ce1fd888_0_1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78" name="Google Shape;278;gb7ce1fd888_0_15: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34</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gb95365a5f8_0_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1" name="Google Shape;301;gb95365a5f8_0_1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02" name="Google Shape;302;gb95365a5f8_0_14: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35</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gb95365a5f8_0_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1" name="Google Shape;301;gb95365a5f8_0_1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02" name="Google Shape;302;gb95365a5f8_0_14: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36</a:t>
            </a:fld>
            <a:endParaRPr/>
          </a:p>
        </p:txBody>
      </p:sp>
    </p:spTree>
    <p:extLst>
      <p:ext uri="{BB962C8B-B14F-4D97-AF65-F5344CB8AC3E}">
        <p14:creationId xmlns:p14="http://schemas.microsoft.com/office/powerpoint/2010/main" val="8557517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gb95a3d08e7_0_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6" name="Google Shape;326;gb95a3d08e7_0_1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27" name="Google Shape;327;gb95a3d08e7_0_11: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37</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p3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341" name="Google Shape;341;p3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84" name="Google Shape;84;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16783597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p3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348" name="Google Shape;348;p3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65" name="Google Shape;65;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72" name="Google Shape;72;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78" name="Google Shape;78;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84" name="Google Shape;84;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91" name="Google Shape;91;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113" name="Google Shape;113;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8243FE-B716-CFE3-34C7-B9EB65BC0E8C}"/>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CEDBDA29-ED38-F214-F310-DD0E1D15404A}"/>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B6C62A6A-3B5F-4014-94AD-03C56CBBC7CD}"/>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215FDFA4-6AA0-A0E0-48FC-EB4B3FD7A5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1B218B-05B1-E5E5-49E1-9DDCCCCF76A6}"/>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0560393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380513-3E5E-EDCC-BA51-16074B294F4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1DF9968-80C6-9491-976F-B967379CC30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0F8262-780E-20F3-9B8D-A4D64260DA44}"/>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D1EE54F7-AADA-B21A-1214-CF59767644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47C7C4-7DDD-E3CD-9A05-6D8AC5B20553}"/>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926711396"/>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94111ED-197F-D383-B6C7-2895E37F6978}"/>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09359B3-ABDE-3748-B849-AB9A077DBDF4}"/>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867437-B516-F001-0B03-553E2A81B36B}"/>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1CEE4FA6-9750-129A-EFD1-D37DAB851D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7E02FE-BFB6-48BB-332D-650ACFBFEA75}"/>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854058355"/>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25C0F3-C553-2478-09EA-A9D836BB105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E72C716-D2F8-60D0-5F94-3CC5764995E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D90092-41FE-9177-9B87-56B949C70635}"/>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8583307D-082D-14C2-ADC9-1DDD61011E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585E0A-F5AD-C31D-ED96-DE7FE0C4DCD8}"/>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8707385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3B4539-4BBD-BF2C-9E98-F446DCC307A1}"/>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B3D43B5D-6108-4E04-A075-10D93B74D234}"/>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25F6EE3-0CCA-35FF-3DEE-B23C8AFBBDD5}"/>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6ACD7D16-F272-95E0-5D99-F81F49F1B3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CBF829-7282-D0E5-D178-068D9BA67935}"/>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919346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DB29D0-4CA4-7AD4-C8A1-E5B9BE65BF8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E859F22-DC75-75F1-AE8A-99D5C36E98AF}"/>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7A4C8B2-CA6E-4013-6334-F310D045EE25}"/>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76D78B2-6398-D9D3-090B-3C05E9C19169}"/>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E17811F1-69BC-CD18-C5B6-5D7AF1566B0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3535430-38BB-09B3-03AF-E4ADFF99D620}"/>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29891600"/>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3073B-B71D-7C7E-0842-48A8CB29AD87}"/>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4EAE436-EFDE-9CCC-9AB9-BF6B17C86622}"/>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45FCF645-3DFE-CBAB-E565-DD56097E6670}"/>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2F2BDD3-EE24-8691-61A6-A1367AC6C7CA}"/>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F0FB029F-EDD7-4A5A-71B1-F2804A57BE3D}"/>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C31AA7C-D328-582F-BDE0-0B6A95E5307D}"/>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0F3275DC-16E4-8018-4930-84814B17CAA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3CB3374-6D12-9E9B-1EEE-CD1B37D349D1}"/>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421716140"/>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9FFDAC-4B98-9AC1-0FCE-7905B006805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91D72A5-9AE6-AB06-AC82-6C96E48CD297}"/>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BC06F6D8-59E3-5AEB-F8EE-2B20451EC7B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3E67876-CA2F-26C6-9917-C0AF66B88F3D}"/>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4284786960"/>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A9327DD-3FF9-9834-F2E6-7EFA6E4751E7}"/>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7049CF59-7130-980A-8C40-613FFD7F9CC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4EB52C0-F340-D271-8400-B6BCDF8D28DC}"/>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338422062"/>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BE88DB-B737-569C-6C75-E2590FCFEAB5}"/>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6EB51E62-06A2-DD36-A085-8707868422F7}"/>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2874591-7611-6F28-9E67-9BE5312F3E7A}"/>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1C086F39-9641-25D5-C42D-784CD5967138}"/>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1D7227EF-F001-73E3-14C0-A46051FC63D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E99BF09-9C00-4629-5895-0DFCE11AEB74}"/>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716584406"/>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0C73D-23CE-666C-72FA-FE6DD3131329}"/>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210A7CD4-D329-8420-6FCA-B4D5AB1186B3}"/>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F42018C3-DA27-2D2A-4F13-822BB1C136C1}"/>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0EFF082D-5F73-DDCB-95FE-BE483B26B256}"/>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CFAA85BE-ACD0-390A-66A5-284AAEB7989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1B51F2B-8BD7-A150-DBED-AD9A502DFDAB}"/>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087623024"/>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3C8B618-B4DF-0D5F-DC0C-FB903F4D7FE7}"/>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70405A6-1DE9-18E8-2422-C28307B072F5}"/>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77055C-F71A-392D-0533-C837E190D381}"/>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A8AF85E0-C6E1-E639-BF1D-948879702968}"/>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C83754F-8616-CD6E-AA50-5678E940D086}"/>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403613560"/>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23.jpeg"/></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jpeg"/></Relationships>
</file>

<file path=ppt/slides/_rels/slide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4.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36.jpe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g"/></Relationships>
</file>

<file path=ppt/slides/_rels/slide2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2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2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9.png"/></Relationships>
</file>

<file path=ppt/slides/_rels/slide2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41.jpeg"/></Relationships>
</file>

<file path=ppt/slides/_rels/slide2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41.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hyperlink" Target="http://www.baapark.org/" TargetMode="External"/><Relationship Id="rId7" Type="http://schemas.openxmlformats.org/officeDocument/2006/relationships/hyperlink" Target="http://www.vpaapark.com/" TargetMode="External"/><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hyperlink" Target="http://www.eurekasports.com/" TargetMode="External"/><Relationship Id="rId5" Type="http://schemas.openxmlformats.org/officeDocument/2006/relationships/hyperlink" Target="http://www.pondathletic.com/" TargetMode="External"/><Relationship Id="rId4" Type="http://schemas.openxmlformats.org/officeDocument/2006/relationships/hyperlink" Target="http://www.eaapark.net/"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43.jpeg"/></Relationships>
</file>

<file path=ppt/slides/_rels/slide3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3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45.png"/><Relationship Id="rId4" Type="http://schemas.openxmlformats.org/officeDocument/2006/relationships/hyperlink" Target="http://www.pondathletic.com/"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hyperlink" Target="http://www.pondathletic.com"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hyperlink" Target="http://www.baapark.org"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47.png"/><Relationship Id="rId4" Type="http://schemas.openxmlformats.org/officeDocument/2006/relationships/hyperlink" Target="http://www.baapark.org"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3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39.xml.rels><?xml version="1.0" encoding="UTF-8" standalone="yes"?>
<Relationships xmlns="http://schemas.openxmlformats.org/package/2006/relationships"><Relationship Id="rId8" Type="http://schemas.openxmlformats.org/officeDocument/2006/relationships/hyperlink" Target="mailto:johno@aaatrl.com" TargetMode="External"/><Relationship Id="rId3" Type="http://schemas.openxmlformats.org/officeDocument/2006/relationships/image" Target="../media/image7.jpeg"/><Relationship Id="rId7" Type="http://schemas.openxmlformats.org/officeDocument/2006/relationships/hyperlink" Target="mailto:bobkraemer@charter.net"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hyperlink" Target="mailto:President@eaapark.net" TargetMode="External"/><Relationship Id="rId5" Type="http://schemas.openxmlformats.org/officeDocument/2006/relationships/hyperlink" Target="mailto:pjmurphy80@yahoo.com" TargetMode="External"/><Relationship Id="rId4" Type="http://schemas.openxmlformats.org/officeDocument/2006/relationships/image" Target="../media/image50.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jpeg"/><Relationship Id="rId7"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3.jpg"/></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7.jpeg"/><Relationship Id="rId7" Type="http://schemas.openxmlformats.org/officeDocument/2006/relationships/diagramQuickStyle" Target="../diagrams/quickStyle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14.png"/><Relationship Id="rId9" Type="http://schemas.microsoft.com/office/2007/relationships/diagramDrawing" Target="../diagrams/drawing1.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37"/>
        <p:cNvGrpSpPr/>
        <p:nvPr/>
      </p:nvGrpSpPr>
      <p:grpSpPr>
        <a:xfrm>
          <a:off x="0" y="0"/>
          <a:ext cx="0" cy="0"/>
          <a:chOff x="0" y="0"/>
          <a:chExt cx="0" cy="0"/>
        </a:xfrm>
      </p:grpSpPr>
      <p:sp>
        <p:nvSpPr>
          <p:cNvPr id="2" name="Title 1">
            <a:extLst>
              <a:ext uri="{FF2B5EF4-FFF2-40B4-BE49-F238E27FC236}">
                <a16:creationId xmlns:a16="http://schemas.microsoft.com/office/drawing/2014/main" id="{B7F97381-FCA5-47C3-AB81-664BE915F8D3}"/>
              </a:ext>
            </a:extLst>
          </p:cNvPr>
          <p:cNvSpPr>
            <a:spLocks noGrp="1"/>
          </p:cNvSpPr>
          <p:nvPr>
            <p:ph type="ctrTitle"/>
          </p:nvPr>
        </p:nvSpPr>
        <p:spPr>
          <a:xfrm>
            <a:off x="419450" y="2960716"/>
            <a:ext cx="3858935" cy="2387600"/>
          </a:xfrm>
        </p:spPr>
        <p:txBody>
          <a:bodyPr anchor="t">
            <a:normAutofit/>
          </a:bodyPr>
          <a:lstStyle/>
          <a:p>
            <a:pPr algn="l"/>
            <a:r>
              <a:rPr lang="en-US" sz="4700" dirty="0"/>
              <a:t>Manager’s Meeting 2024</a:t>
            </a:r>
          </a:p>
        </p:txBody>
      </p:sp>
      <p:sp>
        <p:nvSpPr>
          <p:cNvPr id="3" name="Subtitle 2">
            <a:extLst>
              <a:ext uri="{FF2B5EF4-FFF2-40B4-BE49-F238E27FC236}">
                <a16:creationId xmlns:a16="http://schemas.microsoft.com/office/drawing/2014/main" id="{BF4FB8E5-1C14-4EB8-A73C-3D75ADF97ADF}"/>
              </a:ext>
            </a:extLst>
          </p:cNvPr>
          <p:cNvSpPr>
            <a:spLocks noGrp="1"/>
          </p:cNvSpPr>
          <p:nvPr>
            <p:ph type="subTitle" idx="1"/>
          </p:nvPr>
        </p:nvSpPr>
        <p:spPr>
          <a:xfrm>
            <a:off x="835356" y="953037"/>
            <a:ext cx="3027250" cy="1709849"/>
          </a:xfrm>
        </p:spPr>
        <p:txBody>
          <a:bodyPr anchor="b">
            <a:normAutofit/>
          </a:bodyPr>
          <a:lstStyle/>
          <a:p>
            <a:pPr algn="l"/>
            <a:r>
              <a:rPr lang="en-US" sz="4000" dirty="0">
                <a:highlight>
                  <a:srgbClr val="FFFF00"/>
                </a:highlight>
              </a:rPr>
              <a:t>Welcome!</a:t>
            </a:r>
          </a:p>
        </p:txBody>
      </p:sp>
      <p:pic>
        <p:nvPicPr>
          <p:cNvPr id="5" name="Picture 4" descr="A logo with a softball in the center&#10;&#10;Description automatically generated">
            <a:extLst>
              <a:ext uri="{FF2B5EF4-FFF2-40B4-BE49-F238E27FC236}">
                <a16:creationId xmlns:a16="http://schemas.microsoft.com/office/drawing/2014/main" id="{FE8D541D-3F47-865D-402C-D70AD4F3B5AF}"/>
              </a:ext>
            </a:extLst>
          </p:cNvPr>
          <p:cNvPicPr>
            <a:picLocks noChangeAspect="1"/>
          </p:cNvPicPr>
          <p:nvPr/>
        </p:nvPicPr>
        <p:blipFill>
          <a:blip r:embed="rId3"/>
          <a:stretch>
            <a:fillRect/>
          </a:stretch>
        </p:blipFill>
        <p:spPr>
          <a:xfrm>
            <a:off x="4017818" y="953037"/>
            <a:ext cx="4290826" cy="434241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Shape 114"/>
        <p:cNvGrpSpPr/>
        <p:nvPr/>
      </p:nvGrpSpPr>
      <p:grpSpPr>
        <a:xfrm>
          <a:off x="0" y="0"/>
          <a:ext cx="0" cy="0"/>
          <a:chOff x="0" y="0"/>
          <a:chExt cx="0" cy="0"/>
        </a:xfrm>
      </p:grpSpPr>
      <p:sp>
        <p:nvSpPr>
          <p:cNvPr id="115" name="Google Shape;115;p13"/>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400" dirty="0"/>
              <a:t>STLWEST League Levels</a:t>
            </a:r>
            <a:endParaRPr sz="4400" dirty="0"/>
          </a:p>
        </p:txBody>
      </p:sp>
      <p:sp>
        <p:nvSpPr>
          <p:cNvPr id="116" name="Google Shape;116;p13"/>
          <p:cNvSpPr txBox="1">
            <a:spLocks noGrp="1"/>
          </p:cNvSpPr>
          <p:nvPr>
            <p:ph idx="1"/>
          </p:nvPr>
        </p:nvSpPr>
        <p:spPr>
          <a:xfrm>
            <a:off x="534138" y="1211288"/>
            <a:ext cx="8075700" cy="363210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800"/>
              </a:spcBef>
              <a:spcAft>
                <a:spcPts val="0"/>
              </a:spcAft>
              <a:buClr>
                <a:srgbClr val="0000CC"/>
              </a:buClr>
              <a:buSzPts val="4000"/>
              <a:buFont typeface="Arial"/>
              <a:buChar char="•"/>
            </a:pPr>
            <a:r>
              <a:rPr lang="en-US" sz="4000" b="1" dirty="0">
                <a:solidFill>
                  <a:srgbClr val="0000CC"/>
                </a:solidFill>
              </a:rPr>
              <a:t>Blue – Competitive (AA and up)</a:t>
            </a:r>
            <a:endParaRPr sz="4000" b="1" dirty="0">
              <a:solidFill>
                <a:srgbClr val="0000CC"/>
              </a:solidFill>
            </a:endParaRPr>
          </a:p>
          <a:p>
            <a:pPr marL="342900" lvl="0" indent="-342900" algn="l" rtl="0">
              <a:lnSpc>
                <a:spcPct val="100000"/>
              </a:lnSpc>
              <a:spcBef>
                <a:spcPts val="800"/>
              </a:spcBef>
              <a:spcAft>
                <a:spcPts val="0"/>
              </a:spcAft>
              <a:buClr>
                <a:srgbClr val="FF0000"/>
              </a:buClr>
              <a:buSzPts val="4000"/>
              <a:buFont typeface="Arial"/>
              <a:buChar char="•"/>
            </a:pPr>
            <a:r>
              <a:rPr lang="en-US" sz="4000" b="1" dirty="0">
                <a:solidFill>
                  <a:srgbClr val="FF0000"/>
                </a:solidFill>
              </a:rPr>
              <a:t>Red – Semi competitive (A)</a:t>
            </a:r>
            <a:endParaRPr sz="4000" b="1" dirty="0">
              <a:solidFill>
                <a:srgbClr val="FF0000"/>
              </a:solidFill>
            </a:endParaRPr>
          </a:p>
          <a:p>
            <a:pPr marL="342900" lvl="0" indent="-342900" algn="l" rtl="0">
              <a:lnSpc>
                <a:spcPct val="100000"/>
              </a:lnSpc>
              <a:spcBef>
                <a:spcPts val="800"/>
              </a:spcBef>
              <a:spcAft>
                <a:spcPts val="0"/>
              </a:spcAft>
              <a:buClr>
                <a:srgbClr val="000000"/>
              </a:buClr>
              <a:buSzPts val="4000"/>
              <a:buFont typeface="Arial"/>
              <a:buChar char="•"/>
            </a:pPr>
            <a:r>
              <a:rPr lang="en-US" sz="4000" b="1" dirty="0">
                <a:solidFill>
                  <a:srgbClr val="000000"/>
                </a:solidFill>
              </a:rPr>
              <a:t>White - Recreation</a:t>
            </a:r>
            <a:endParaRPr sz="4000" dirty="0">
              <a:solidFill>
                <a:srgbClr val="000000"/>
              </a:solidFill>
            </a:endParaRPr>
          </a:p>
        </p:txBody>
      </p:sp>
      <p:sp>
        <p:nvSpPr>
          <p:cNvPr id="117" name="Google Shape;117;p13"/>
          <p:cNvSpPr txBox="1">
            <a:spLocks noGrp="1"/>
          </p:cNvSpPr>
          <p:nvPr>
            <p:ph type="sldNum" sz="quarter" idx="12"/>
          </p:nvPr>
        </p:nvSpPr>
        <p:spPr>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10</a:t>
            </a:fld>
            <a:endParaRPr/>
          </a:p>
        </p:txBody>
      </p:sp>
      <p:pic>
        <p:nvPicPr>
          <p:cNvPr id="3" name="Picture 2">
            <a:extLst>
              <a:ext uri="{FF2B5EF4-FFF2-40B4-BE49-F238E27FC236}">
                <a16:creationId xmlns:a16="http://schemas.microsoft.com/office/drawing/2014/main" id="{6F0D4491-4B2B-4609-BC2E-47832A417C9B}"/>
              </a:ext>
            </a:extLst>
          </p:cNvPr>
          <p:cNvPicPr>
            <a:picLocks noChangeAspect="1"/>
          </p:cNvPicPr>
          <p:nvPr/>
        </p:nvPicPr>
        <p:blipFill>
          <a:blip r:embed="rId4"/>
          <a:stretch>
            <a:fillRect/>
          </a:stretch>
        </p:blipFill>
        <p:spPr>
          <a:xfrm>
            <a:off x="2573590" y="3781537"/>
            <a:ext cx="3380564" cy="240198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Shape 121"/>
        <p:cNvGrpSpPr/>
        <p:nvPr/>
      </p:nvGrpSpPr>
      <p:grpSpPr>
        <a:xfrm>
          <a:off x="0" y="0"/>
          <a:ext cx="0" cy="0"/>
          <a:chOff x="0" y="0"/>
          <a:chExt cx="0" cy="0"/>
        </a:xfrm>
      </p:grpSpPr>
      <p:sp>
        <p:nvSpPr>
          <p:cNvPr id="122" name="Google Shape;122;p16"/>
          <p:cNvSpPr txBox="1">
            <a:spLocks noGrp="1"/>
          </p:cNvSpPr>
          <p:nvPr>
            <p:ph type="title"/>
          </p:nvPr>
        </p:nvSpPr>
        <p:spPr>
          <a:xfrm>
            <a:off x="628650" y="136524"/>
            <a:ext cx="7886700" cy="1325563"/>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dirty="0"/>
              <a:t>STLWEST League Ranking Process</a:t>
            </a:r>
            <a:endParaRPr dirty="0"/>
          </a:p>
        </p:txBody>
      </p:sp>
      <p:sp>
        <p:nvSpPr>
          <p:cNvPr id="123" name="Google Shape;123;p16"/>
          <p:cNvSpPr txBox="1">
            <a:spLocks noGrp="1"/>
          </p:cNvSpPr>
          <p:nvPr>
            <p:ph idx="1"/>
          </p:nvPr>
        </p:nvSpPr>
        <p:spPr>
          <a:xfrm>
            <a:off x="342900" y="1208024"/>
            <a:ext cx="8458200" cy="3859212"/>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chemeClr val="dk1"/>
              </a:buClr>
              <a:buSzPts val="2400"/>
              <a:buChar char="•"/>
            </a:pPr>
            <a:r>
              <a:rPr lang="en-US" sz="2400" u="sng" dirty="0"/>
              <a:t>Our Goal: Each league consists of teams playing at the same level</a:t>
            </a:r>
            <a:endParaRPr dirty="0"/>
          </a:p>
          <a:p>
            <a:pPr marL="742950" lvl="1" indent="-285750" algn="l" rtl="0">
              <a:lnSpc>
                <a:spcPct val="100000"/>
              </a:lnSpc>
              <a:spcBef>
                <a:spcPts val="480"/>
              </a:spcBef>
              <a:spcAft>
                <a:spcPts val="0"/>
              </a:spcAft>
              <a:buClr>
                <a:schemeClr val="dk1"/>
              </a:buClr>
              <a:buSzPts val="2400"/>
              <a:buFont typeface="Arial"/>
              <a:buChar char="•"/>
            </a:pPr>
            <a:r>
              <a:rPr lang="en-US" sz="2400" dirty="0"/>
              <a:t>The three division levels is just the starting point</a:t>
            </a:r>
            <a:endParaRPr dirty="0"/>
          </a:p>
          <a:p>
            <a:pPr marL="1143000" lvl="2" indent="-228600" algn="l" rtl="0">
              <a:lnSpc>
                <a:spcPct val="100000"/>
              </a:lnSpc>
              <a:spcBef>
                <a:spcPts val="400"/>
              </a:spcBef>
              <a:spcAft>
                <a:spcPts val="0"/>
              </a:spcAft>
              <a:buClr>
                <a:schemeClr val="dk1"/>
              </a:buClr>
              <a:buSzPts val="2000"/>
              <a:buFont typeface="Arial"/>
              <a:buChar char="•"/>
            </a:pPr>
            <a:r>
              <a:rPr lang="en-US" sz="2000" dirty="0"/>
              <a:t>Strive to have 5-7 teams per league this year</a:t>
            </a:r>
            <a:endParaRPr dirty="0"/>
          </a:p>
          <a:p>
            <a:pPr marL="342900" lvl="0" indent="-342900" algn="l" rtl="0">
              <a:lnSpc>
                <a:spcPct val="100000"/>
              </a:lnSpc>
              <a:spcBef>
                <a:spcPts val="480"/>
              </a:spcBef>
              <a:spcAft>
                <a:spcPts val="0"/>
              </a:spcAft>
              <a:buClr>
                <a:schemeClr val="dk1"/>
              </a:buClr>
              <a:buSzPts val="2400"/>
              <a:buFont typeface="Arial"/>
              <a:buChar char="•"/>
            </a:pPr>
            <a:r>
              <a:rPr lang="en-US" sz="2400" dirty="0"/>
              <a:t>Teams are ranked by the following ways: </a:t>
            </a:r>
            <a:endParaRPr sz="2400" dirty="0"/>
          </a:p>
          <a:p>
            <a:pPr marL="742950" lvl="1" indent="-285750" algn="l" rtl="0">
              <a:lnSpc>
                <a:spcPct val="100000"/>
              </a:lnSpc>
              <a:spcBef>
                <a:spcPts val="480"/>
              </a:spcBef>
              <a:spcAft>
                <a:spcPts val="0"/>
              </a:spcAft>
              <a:buClr>
                <a:srgbClr val="000000"/>
              </a:buClr>
              <a:buSzPts val="2400"/>
              <a:buFont typeface="Arial"/>
              <a:buChar char="•"/>
            </a:pPr>
            <a:r>
              <a:rPr lang="en-US" sz="2400" dirty="0">
                <a:solidFill>
                  <a:srgbClr val="000000"/>
                </a:solidFill>
              </a:rPr>
              <a:t>Manager submits STLWEST Ranking Form (due 2/3)</a:t>
            </a:r>
            <a:endParaRPr dirty="0">
              <a:solidFill>
                <a:srgbClr val="000000"/>
              </a:solidFill>
            </a:endParaRPr>
          </a:p>
          <a:p>
            <a:pPr marL="742950" lvl="1" indent="-285750" algn="l" rtl="0">
              <a:lnSpc>
                <a:spcPct val="100000"/>
              </a:lnSpc>
              <a:spcBef>
                <a:spcPts val="480"/>
              </a:spcBef>
              <a:spcAft>
                <a:spcPts val="0"/>
              </a:spcAft>
              <a:buClr>
                <a:schemeClr val="dk1"/>
              </a:buClr>
              <a:buSzPts val="2400"/>
              <a:buFont typeface="Arial"/>
              <a:buChar char="•"/>
            </a:pPr>
            <a:r>
              <a:rPr lang="en-US" sz="2400" dirty="0"/>
              <a:t>Age Group Coordinators and Commissioners</a:t>
            </a:r>
            <a:endParaRPr dirty="0"/>
          </a:p>
          <a:p>
            <a:pPr marL="742950" lvl="1" indent="-285750" algn="l" rtl="0">
              <a:lnSpc>
                <a:spcPct val="100000"/>
              </a:lnSpc>
              <a:spcBef>
                <a:spcPts val="480"/>
              </a:spcBef>
              <a:spcAft>
                <a:spcPts val="0"/>
              </a:spcAft>
              <a:buClr>
                <a:schemeClr val="dk1"/>
              </a:buClr>
              <a:buSzPts val="2400"/>
              <a:buFont typeface="Arial"/>
              <a:buChar char="•"/>
            </a:pPr>
            <a:r>
              <a:rPr lang="en-US" sz="2400" dirty="0"/>
              <a:t>Previous results</a:t>
            </a:r>
            <a:endParaRPr dirty="0"/>
          </a:p>
          <a:p>
            <a:pPr marL="742950" lvl="1" indent="-285750" algn="l" rtl="0">
              <a:lnSpc>
                <a:spcPct val="100000"/>
              </a:lnSpc>
              <a:spcBef>
                <a:spcPts val="480"/>
              </a:spcBef>
              <a:spcAft>
                <a:spcPts val="0"/>
              </a:spcAft>
              <a:buClr>
                <a:schemeClr val="dk1"/>
              </a:buClr>
              <a:buSzPts val="2400"/>
              <a:buFont typeface="Arial"/>
              <a:buChar char="•"/>
            </a:pPr>
            <a:r>
              <a:rPr lang="en-US" sz="2400" dirty="0"/>
              <a:t>League Setup</a:t>
            </a:r>
            <a:endParaRPr dirty="0"/>
          </a:p>
        </p:txBody>
      </p:sp>
      <p:sp>
        <p:nvSpPr>
          <p:cNvPr id="124" name="Google Shape;124;p16"/>
          <p:cNvSpPr txBox="1">
            <a:spLocks noGrp="1"/>
          </p:cNvSpPr>
          <p:nvPr>
            <p:ph type="sldNum" sz="quarter" idx="12"/>
          </p:nvPr>
        </p:nvSpPr>
        <p:spPr>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11</a:t>
            </a:fld>
            <a:endParaRPr/>
          </a:p>
        </p:txBody>
      </p:sp>
      <p:pic>
        <p:nvPicPr>
          <p:cNvPr id="1026" name="Picture 2" descr="Baseball/Softball Double Header Details - WBCB Sports">
            <a:extLst>
              <a:ext uri="{FF2B5EF4-FFF2-40B4-BE49-F238E27FC236}">
                <a16:creationId xmlns:a16="http://schemas.microsoft.com/office/drawing/2014/main" id="{C715C2CA-21DB-469E-B7AF-93359714032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06032" y="4201735"/>
            <a:ext cx="3080772" cy="173100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Shape 128"/>
        <p:cNvGrpSpPr/>
        <p:nvPr/>
      </p:nvGrpSpPr>
      <p:grpSpPr>
        <a:xfrm>
          <a:off x="0" y="0"/>
          <a:ext cx="0" cy="0"/>
          <a:chOff x="0" y="0"/>
          <a:chExt cx="0" cy="0"/>
        </a:xfrm>
      </p:grpSpPr>
      <p:sp>
        <p:nvSpPr>
          <p:cNvPr id="129" name="Google Shape;129;p17"/>
          <p:cNvSpPr txBox="1">
            <a:spLocks noGrp="1"/>
          </p:cNvSpPr>
          <p:nvPr>
            <p:ph type="title"/>
          </p:nvPr>
        </p:nvSpPr>
        <p:spPr>
          <a:xfrm>
            <a:off x="621462" y="139486"/>
            <a:ext cx="8064500" cy="792162"/>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dirty="0"/>
              <a:t>STLWEST League Ranking Process</a:t>
            </a:r>
            <a:endParaRPr dirty="0"/>
          </a:p>
        </p:txBody>
      </p:sp>
      <p:sp>
        <p:nvSpPr>
          <p:cNvPr id="130" name="Google Shape;130;p17"/>
          <p:cNvSpPr txBox="1">
            <a:spLocks noGrp="1"/>
          </p:cNvSpPr>
          <p:nvPr>
            <p:ph idx="1"/>
          </p:nvPr>
        </p:nvSpPr>
        <p:spPr>
          <a:xfrm>
            <a:off x="702817" y="894708"/>
            <a:ext cx="8075612" cy="363220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chemeClr val="dk1"/>
              </a:buClr>
              <a:buSzPts val="3200"/>
              <a:buChar char="•"/>
            </a:pPr>
            <a:r>
              <a:rPr lang="en-US" sz="3200" dirty="0"/>
              <a:t>For 2024, we will continue to include teams to review their respective rankings prior to creating schedules.</a:t>
            </a:r>
            <a:endParaRPr sz="3200" dirty="0"/>
          </a:p>
          <a:p>
            <a:pPr marL="342900" lvl="0" indent="-342900" algn="l" rtl="0">
              <a:lnSpc>
                <a:spcPct val="100000"/>
              </a:lnSpc>
              <a:spcBef>
                <a:spcPts val="640"/>
              </a:spcBef>
              <a:spcAft>
                <a:spcPts val="0"/>
              </a:spcAft>
              <a:buClr>
                <a:schemeClr val="dk1"/>
              </a:buClr>
              <a:buSzPts val="3200"/>
              <a:buChar char="•"/>
            </a:pPr>
            <a:r>
              <a:rPr lang="en-US" sz="3200" dirty="0"/>
              <a:t>For larger age groups, we may conduct meetings with age group coordinators, as well as invite managers, to assure best setup for league.</a:t>
            </a:r>
            <a:endParaRPr sz="3200" dirty="0"/>
          </a:p>
          <a:p>
            <a:pPr marL="0" lvl="0" indent="0" algn="l" rtl="0">
              <a:lnSpc>
                <a:spcPct val="100000"/>
              </a:lnSpc>
              <a:spcBef>
                <a:spcPts val="640"/>
              </a:spcBef>
              <a:spcAft>
                <a:spcPts val="0"/>
              </a:spcAft>
              <a:buClr>
                <a:schemeClr val="dk1"/>
              </a:buClr>
              <a:buSzPts val="3200"/>
              <a:buNone/>
            </a:pPr>
            <a:endParaRPr dirty="0"/>
          </a:p>
        </p:txBody>
      </p:sp>
      <p:sp>
        <p:nvSpPr>
          <p:cNvPr id="131" name="Google Shape;131;p17"/>
          <p:cNvSpPr txBox="1">
            <a:spLocks noGrp="1"/>
          </p:cNvSpPr>
          <p:nvPr>
            <p:ph type="sldNum" sz="quarter" idx="12"/>
          </p:nvPr>
        </p:nvSpPr>
        <p:spPr>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12</a:t>
            </a:fld>
            <a:endParaRPr/>
          </a:p>
        </p:txBody>
      </p:sp>
      <p:pic>
        <p:nvPicPr>
          <p:cNvPr id="3" name="Picture 2">
            <a:extLst>
              <a:ext uri="{FF2B5EF4-FFF2-40B4-BE49-F238E27FC236}">
                <a16:creationId xmlns:a16="http://schemas.microsoft.com/office/drawing/2014/main" id="{EB442CDC-849B-467D-A89E-11B686A5F130}"/>
              </a:ext>
            </a:extLst>
          </p:cNvPr>
          <p:cNvPicPr>
            <a:picLocks noChangeAspect="1"/>
          </p:cNvPicPr>
          <p:nvPr/>
        </p:nvPicPr>
        <p:blipFill>
          <a:blip r:embed="rId4"/>
          <a:stretch>
            <a:fillRect/>
          </a:stretch>
        </p:blipFill>
        <p:spPr>
          <a:xfrm>
            <a:off x="5893428" y="4535352"/>
            <a:ext cx="1946873" cy="182099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Shape 135"/>
        <p:cNvGrpSpPr/>
        <p:nvPr/>
      </p:nvGrpSpPr>
      <p:grpSpPr>
        <a:xfrm>
          <a:off x="0" y="0"/>
          <a:ext cx="0" cy="0"/>
          <a:chOff x="0" y="0"/>
          <a:chExt cx="0" cy="0"/>
        </a:xfrm>
      </p:grpSpPr>
      <p:sp>
        <p:nvSpPr>
          <p:cNvPr id="136" name="Google Shape;136;p18"/>
          <p:cNvSpPr txBox="1">
            <a:spLocks noGrp="1"/>
          </p:cNvSpPr>
          <p:nvPr>
            <p:ph type="title"/>
          </p:nvPr>
        </p:nvSpPr>
        <p:spPr>
          <a:xfrm>
            <a:off x="628650" y="136524"/>
            <a:ext cx="7886700" cy="1325563"/>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dirty="0"/>
              <a:t>Ranking 8U Teams</a:t>
            </a:r>
            <a:endParaRPr dirty="0"/>
          </a:p>
        </p:txBody>
      </p:sp>
      <p:sp>
        <p:nvSpPr>
          <p:cNvPr id="137" name="Google Shape;137;p18"/>
          <p:cNvSpPr txBox="1">
            <a:spLocks noGrp="1"/>
          </p:cNvSpPr>
          <p:nvPr>
            <p:ph idx="1"/>
          </p:nvPr>
        </p:nvSpPr>
        <p:spPr>
          <a:xfrm>
            <a:off x="381000" y="1017588"/>
            <a:ext cx="8458200" cy="3935412"/>
          </a:xfrm>
          <a:prstGeom prst="rect">
            <a:avLst/>
          </a:prstGeom>
          <a:noFill/>
          <a:ln>
            <a:noFill/>
          </a:ln>
        </p:spPr>
        <p:txBody>
          <a:bodyPr spcFirstLastPara="1" wrap="square" lIns="91425" tIns="45700" rIns="91425" bIns="45700" anchor="t" anchorCtr="0">
            <a:noAutofit/>
          </a:bodyPr>
          <a:lstStyle/>
          <a:p>
            <a:pPr marL="342900" lvl="0" indent="0" algn="ctr" rtl="0">
              <a:lnSpc>
                <a:spcPct val="100000"/>
              </a:lnSpc>
              <a:spcBef>
                <a:spcPts val="0"/>
              </a:spcBef>
              <a:spcAft>
                <a:spcPts val="0"/>
              </a:spcAft>
              <a:buSzPts val="1800"/>
              <a:buNone/>
            </a:pPr>
            <a:r>
              <a:rPr lang="en-US" sz="2300" b="1" dirty="0"/>
              <a:t>Consider these things while selecting a ranking</a:t>
            </a:r>
            <a:endParaRPr b="1" dirty="0"/>
          </a:p>
          <a:p>
            <a:pPr marL="457200" lvl="1" indent="0" algn="l" rtl="0">
              <a:lnSpc>
                <a:spcPct val="100000"/>
              </a:lnSpc>
              <a:spcBef>
                <a:spcPts val="480"/>
              </a:spcBef>
              <a:spcAft>
                <a:spcPts val="0"/>
              </a:spcAft>
              <a:buClr>
                <a:srgbClr val="0000CC"/>
              </a:buClr>
              <a:buSzPts val="2400"/>
              <a:buNone/>
            </a:pPr>
            <a:r>
              <a:rPr lang="en-US" sz="2400" dirty="0">
                <a:solidFill>
                  <a:srgbClr val="0000CC"/>
                </a:solidFill>
              </a:rPr>
              <a:t>Blue (AA) – Hard hit balls through the lineup, team is athletic and have good middle infield and outfield play.       </a:t>
            </a:r>
            <a:r>
              <a:rPr lang="en-US" sz="2400" dirty="0"/>
              <a:t> </a:t>
            </a:r>
            <a:endParaRPr dirty="0"/>
          </a:p>
          <a:p>
            <a:pPr marL="457200" lvl="1" indent="0" algn="l" rtl="0">
              <a:lnSpc>
                <a:spcPct val="100000"/>
              </a:lnSpc>
              <a:spcBef>
                <a:spcPts val="480"/>
              </a:spcBef>
              <a:spcAft>
                <a:spcPts val="0"/>
              </a:spcAft>
              <a:buClr>
                <a:srgbClr val="FF0000"/>
              </a:buClr>
              <a:buSzPts val="2400"/>
              <a:buNone/>
            </a:pPr>
            <a:r>
              <a:rPr lang="en-US" sz="2400" dirty="0">
                <a:solidFill>
                  <a:srgbClr val="FF0000"/>
                </a:solidFill>
              </a:rPr>
              <a:t>Red (A)</a:t>
            </a:r>
            <a:r>
              <a:rPr lang="en-US" sz="2400" dirty="0"/>
              <a:t> </a:t>
            </a:r>
            <a:r>
              <a:rPr lang="en-US" sz="2400" dirty="0">
                <a:solidFill>
                  <a:srgbClr val="FF0000"/>
                </a:solidFill>
              </a:rPr>
              <a:t>– Hard hit balls through half the lineup, team consists mostly of good athletes with average infield play. </a:t>
            </a:r>
            <a:endParaRPr dirty="0"/>
          </a:p>
          <a:p>
            <a:pPr marL="457200" lvl="1" indent="0" algn="l" rtl="0">
              <a:lnSpc>
                <a:spcPct val="100000"/>
              </a:lnSpc>
              <a:spcBef>
                <a:spcPts val="480"/>
              </a:spcBef>
              <a:spcAft>
                <a:spcPts val="0"/>
              </a:spcAft>
              <a:buClr>
                <a:schemeClr val="dk1"/>
              </a:buClr>
              <a:buSzPts val="2400"/>
              <a:buNone/>
            </a:pPr>
            <a:r>
              <a:rPr lang="en-US" sz="2400" dirty="0"/>
              <a:t>White (Rec) – Minimal hard-hit balls, teams are mix of pool players and friends.  Most players are still learning to play and building a basic skill set.  </a:t>
            </a:r>
            <a:endParaRPr sz="2300" dirty="0"/>
          </a:p>
        </p:txBody>
      </p:sp>
      <p:sp>
        <p:nvSpPr>
          <p:cNvPr id="138" name="Google Shape;138;p18"/>
          <p:cNvSpPr txBox="1">
            <a:spLocks noGrp="1"/>
          </p:cNvSpPr>
          <p:nvPr>
            <p:ph type="sldNum" sz="quarter" idx="12"/>
          </p:nvPr>
        </p:nvSpPr>
        <p:spPr>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13</a:t>
            </a:fld>
            <a:endParaRPr/>
          </a:p>
        </p:txBody>
      </p:sp>
      <p:pic>
        <p:nvPicPr>
          <p:cNvPr id="7172" name="Picture 4" descr="How To Evaluate Materials - Properties To Consider - MetalTek">
            <a:extLst>
              <a:ext uri="{FF2B5EF4-FFF2-40B4-BE49-F238E27FC236}">
                <a16:creationId xmlns:a16="http://schemas.microsoft.com/office/drawing/2014/main" id="{540B7495-5938-43C4-8578-F49377E168F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6446" y="4410845"/>
            <a:ext cx="3653984" cy="182699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Shape 145"/>
        <p:cNvGrpSpPr/>
        <p:nvPr/>
      </p:nvGrpSpPr>
      <p:grpSpPr>
        <a:xfrm>
          <a:off x="0" y="0"/>
          <a:ext cx="0" cy="0"/>
          <a:chOff x="0" y="0"/>
          <a:chExt cx="0" cy="0"/>
        </a:xfrm>
      </p:grpSpPr>
      <p:sp>
        <p:nvSpPr>
          <p:cNvPr id="146" name="Google Shape;146;p19"/>
          <p:cNvSpPr txBox="1">
            <a:spLocks noGrp="1"/>
          </p:cNvSpPr>
          <p:nvPr>
            <p:ph type="title"/>
          </p:nvPr>
        </p:nvSpPr>
        <p:spPr>
          <a:xfrm>
            <a:off x="628650" y="121845"/>
            <a:ext cx="7886700" cy="1325563"/>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400" dirty="0"/>
              <a:t>STLWEST League Scheduling</a:t>
            </a:r>
            <a:endParaRPr dirty="0"/>
          </a:p>
        </p:txBody>
      </p:sp>
      <p:sp>
        <p:nvSpPr>
          <p:cNvPr id="147" name="Google Shape;147;p19"/>
          <p:cNvSpPr txBox="1">
            <a:spLocks noGrp="1"/>
          </p:cNvSpPr>
          <p:nvPr>
            <p:ph idx="1"/>
          </p:nvPr>
        </p:nvSpPr>
        <p:spPr>
          <a:xfrm>
            <a:off x="235650" y="1029088"/>
            <a:ext cx="8534400" cy="3243300"/>
          </a:xfrm>
          <a:prstGeom prst="rect">
            <a:avLst/>
          </a:prstGeom>
          <a:noFill/>
          <a:ln>
            <a:noFill/>
          </a:ln>
        </p:spPr>
        <p:txBody>
          <a:bodyPr spcFirstLastPara="1" wrap="square" lIns="91425" tIns="45700" rIns="91425" bIns="45700" anchor="t" anchorCtr="0">
            <a:normAutofit/>
          </a:bodyPr>
          <a:lstStyle/>
          <a:p>
            <a:pPr marL="342900" lvl="0" indent="-336550" algn="l" rtl="0">
              <a:lnSpc>
                <a:spcPct val="100000"/>
              </a:lnSpc>
              <a:spcBef>
                <a:spcPts val="0"/>
              </a:spcBef>
              <a:spcAft>
                <a:spcPts val="0"/>
              </a:spcAft>
              <a:buClr>
                <a:schemeClr val="dk1"/>
              </a:buClr>
              <a:buSzPts val="3600"/>
              <a:buFont typeface="Arial"/>
              <a:buChar char="•"/>
            </a:pPr>
            <a:r>
              <a:rPr lang="en-US" sz="3600" b="1" dirty="0"/>
              <a:t>Block Out Dates</a:t>
            </a:r>
            <a:endParaRPr sz="3100" dirty="0"/>
          </a:p>
          <a:p>
            <a:pPr marL="742950" lvl="1" indent="-279400" algn="l" rtl="0">
              <a:lnSpc>
                <a:spcPct val="100000"/>
              </a:lnSpc>
              <a:spcBef>
                <a:spcPts val="666"/>
              </a:spcBef>
              <a:spcAft>
                <a:spcPts val="0"/>
              </a:spcAft>
              <a:buClr>
                <a:schemeClr val="dk1"/>
              </a:buClr>
              <a:buSzPts val="3230"/>
              <a:buFont typeface="Arial"/>
              <a:buChar char="•"/>
            </a:pPr>
            <a:r>
              <a:rPr lang="en-US" sz="3230" dirty="0"/>
              <a:t>Up to 8 dates </a:t>
            </a:r>
            <a:endParaRPr sz="2700" dirty="0"/>
          </a:p>
          <a:p>
            <a:pPr marL="742950" lvl="1" indent="-279400" algn="l" rtl="0">
              <a:lnSpc>
                <a:spcPct val="100000"/>
              </a:lnSpc>
              <a:spcBef>
                <a:spcPts val="666"/>
              </a:spcBef>
              <a:spcAft>
                <a:spcPts val="0"/>
              </a:spcAft>
              <a:buClr>
                <a:schemeClr val="dk1"/>
              </a:buClr>
              <a:buSzPts val="3230"/>
              <a:buFont typeface="Arial"/>
              <a:buChar char="•"/>
            </a:pPr>
            <a:r>
              <a:rPr lang="en-US" sz="3230" dirty="0"/>
              <a:t>Due no later than February 15</a:t>
            </a:r>
            <a:endParaRPr sz="2700" dirty="0"/>
          </a:p>
          <a:p>
            <a:pPr marL="342900" lvl="0" indent="-336550" algn="l" rtl="0">
              <a:lnSpc>
                <a:spcPct val="100000"/>
              </a:lnSpc>
              <a:spcBef>
                <a:spcPts val="740"/>
              </a:spcBef>
              <a:spcAft>
                <a:spcPts val="0"/>
              </a:spcAft>
              <a:buClr>
                <a:schemeClr val="dk1"/>
              </a:buClr>
              <a:buSzPts val="3600"/>
              <a:buFont typeface="Arial"/>
              <a:buChar char="•"/>
            </a:pPr>
            <a:r>
              <a:rPr lang="en-US" sz="3600" b="1" dirty="0"/>
              <a:t>Schedules received by March 3 </a:t>
            </a:r>
            <a:r>
              <a:rPr lang="en-US" sz="3600" b="1" baseline="30000" dirty="0"/>
              <a:t>    </a:t>
            </a:r>
            <a:endParaRPr sz="3600" b="1" dirty="0"/>
          </a:p>
        </p:txBody>
      </p:sp>
      <p:pic>
        <p:nvPicPr>
          <p:cNvPr id="8194" name="Picture 2" descr="Common Employee Scheduling Issues &amp; Solutions | Connecteam">
            <a:extLst>
              <a:ext uri="{FF2B5EF4-FFF2-40B4-BE49-F238E27FC236}">
                <a16:creationId xmlns:a16="http://schemas.microsoft.com/office/drawing/2014/main" id="{25D0BE81-112E-45DD-8E07-11A666D8398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42726" y="3886859"/>
            <a:ext cx="3569519" cy="204315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Shape 154"/>
        <p:cNvGrpSpPr/>
        <p:nvPr/>
      </p:nvGrpSpPr>
      <p:grpSpPr>
        <a:xfrm>
          <a:off x="0" y="0"/>
          <a:ext cx="0" cy="0"/>
          <a:chOff x="0" y="0"/>
          <a:chExt cx="0" cy="0"/>
        </a:xfrm>
      </p:grpSpPr>
      <p:sp>
        <p:nvSpPr>
          <p:cNvPr id="155" name="Google Shape;155;p20"/>
          <p:cNvSpPr txBox="1">
            <a:spLocks noGrp="1"/>
          </p:cNvSpPr>
          <p:nvPr>
            <p:ph type="title"/>
          </p:nvPr>
        </p:nvSpPr>
        <p:spPr>
          <a:xfrm>
            <a:off x="152400" y="228600"/>
            <a:ext cx="8763000" cy="1106488"/>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3200" dirty="0"/>
              <a:t>STLWEST Schedule Conflict Meeting </a:t>
            </a:r>
            <a:endParaRPr sz="3200" dirty="0"/>
          </a:p>
          <a:p>
            <a:pPr marL="0" lvl="0" indent="0" algn="ctr" rtl="0">
              <a:lnSpc>
                <a:spcPct val="100000"/>
              </a:lnSpc>
              <a:spcBef>
                <a:spcPts val="0"/>
              </a:spcBef>
              <a:spcAft>
                <a:spcPts val="0"/>
              </a:spcAft>
              <a:buSzPts val="1400"/>
              <a:buNone/>
            </a:pPr>
            <a:r>
              <a:rPr lang="en-US" sz="3200" dirty="0"/>
              <a:t>March 9 – Location West Springs Church</a:t>
            </a:r>
            <a:endParaRPr sz="3200" dirty="0"/>
          </a:p>
        </p:txBody>
      </p:sp>
      <p:graphicFrame>
        <p:nvGraphicFramePr>
          <p:cNvPr id="156" name="Google Shape;156;p20"/>
          <p:cNvGraphicFramePr/>
          <p:nvPr>
            <p:extLst>
              <p:ext uri="{D42A27DB-BD31-4B8C-83A1-F6EECF244321}">
                <p14:modId xmlns:p14="http://schemas.microsoft.com/office/powerpoint/2010/main" val="4226193370"/>
              </p:ext>
            </p:extLst>
          </p:nvPr>
        </p:nvGraphicFramePr>
        <p:xfrm>
          <a:off x="4572000" y="1600199"/>
          <a:ext cx="3957650" cy="3676734"/>
        </p:xfrm>
        <a:graphic>
          <a:graphicData uri="http://schemas.openxmlformats.org/drawingml/2006/table">
            <a:tbl>
              <a:tblPr firstRow="1" bandRow="1">
                <a:noFill/>
                <a:tableStyleId>{CAD452EA-D874-4FC6-8DE1-88DC9544A69B}</a:tableStyleId>
              </a:tblPr>
              <a:tblGrid>
                <a:gridCol w="2407920">
                  <a:extLst>
                    <a:ext uri="{9D8B030D-6E8A-4147-A177-3AD203B41FA5}">
                      <a16:colId xmlns:a16="http://schemas.microsoft.com/office/drawing/2014/main" val="20000"/>
                    </a:ext>
                  </a:extLst>
                </a:gridCol>
                <a:gridCol w="1549730">
                  <a:extLst>
                    <a:ext uri="{9D8B030D-6E8A-4147-A177-3AD203B41FA5}">
                      <a16:colId xmlns:a16="http://schemas.microsoft.com/office/drawing/2014/main" val="20001"/>
                    </a:ext>
                  </a:extLst>
                </a:gridCol>
              </a:tblGrid>
              <a:tr h="637275">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t>Baseball Age Group</a:t>
                      </a:r>
                      <a:endParaRPr sz="18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t>Time</a:t>
                      </a:r>
                      <a:endParaRPr sz="1800" u="none" strike="noStrike" cap="none"/>
                    </a:p>
                  </a:txBody>
                  <a:tcPr marL="91450" marR="91450" marT="45725" marB="45725"/>
                </a:tc>
                <a:extLst>
                  <a:ext uri="{0D108BD9-81ED-4DB2-BD59-A6C34878D82A}">
                    <a16:rowId xmlns:a16="http://schemas.microsoft.com/office/drawing/2014/main" val="10000"/>
                  </a:ext>
                </a:extLst>
              </a:tr>
              <a:tr h="454926">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dirty="0"/>
                        <a:t>7U (EAA/Eureka/PAA)</a:t>
                      </a:r>
                      <a:endParaRPr sz="1400" u="none" strike="noStrike" cap="none" dirty="0"/>
                    </a:p>
                  </a:txBody>
                  <a:tcPr marL="91450" marR="91450" marT="45725" marB="45725"/>
                </a:tc>
                <a:tc>
                  <a:txBody>
                    <a:bodyPr/>
                    <a:lstStyle/>
                    <a:p>
                      <a:pPr marL="0" lvl="0" indent="0" algn="l" rtl="0">
                        <a:spcBef>
                          <a:spcPts val="0"/>
                        </a:spcBef>
                        <a:spcAft>
                          <a:spcPts val="0"/>
                        </a:spcAft>
                        <a:buNone/>
                      </a:pPr>
                      <a:endParaRPr/>
                    </a:p>
                  </a:txBody>
                  <a:tcPr marL="91450" marR="91450" marT="45725" marB="45725"/>
                </a:tc>
                <a:extLst>
                  <a:ext uri="{0D108BD9-81ED-4DB2-BD59-A6C34878D82A}">
                    <a16:rowId xmlns:a16="http://schemas.microsoft.com/office/drawing/2014/main" val="10001"/>
                  </a:ext>
                </a:extLst>
              </a:tr>
              <a:tr h="369219">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t>8U</a:t>
                      </a:r>
                      <a:endParaRPr sz="1400" u="none" strike="noStrike" cap="none"/>
                    </a:p>
                  </a:txBody>
                  <a:tcPr marL="91450" marR="91450" marT="45725" marB="45725"/>
                </a:tc>
                <a:tc>
                  <a:txBody>
                    <a:bodyPr/>
                    <a:lstStyle/>
                    <a:p>
                      <a:pPr marL="0" lvl="0" indent="0" algn="l" rtl="0">
                        <a:spcBef>
                          <a:spcPts val="0"/>
                        </a:spcBef>
                        <a:spcAft>
                          <a:spcPts val="0"/>
                        </a:spcAft>
                        <a:buNone/>
                      </a:pPr>
                      <a:endParaRPr/>
                    </a:p>
                  </a:txBody>
                  <a:tcPr marL="91450" marR="91450" marT="45725" marB="45725"/>
                </a:tc>
                <a:extLst>
                  <a:ext uri="{0D108BD9-81ED-4DB2-BD59-A6C34878D82A}">
                    <a16:rowId xmlns:a16="http://schemas.microsoft.com/office/drawing/2014/main" val="10002"/>
                  </a:ext>
                </a:extLst>
              </a:tr>
              <a:tr h="369219">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t>9U</a:t>
                      </a:r>
                      <a:endParaRPr sz="1800" u="none" strike="noStrike" cap="none"/>
                    </a:p>
                  </a:txBody>
                  <a:tcPr marL="91450" marR="91450" marT="45725" marB="45725"/>
                </a:tc>
                <a:tc>
                  <a:txBody>
                    <a:bodyPr/>
                    <a:lstStyle/>
                    <a:p>
                      <a:pPr marL="0" lvl="0" indent="0" algn="l" rtl="0">
                        <a:spcBef>
                          <a:spcPts val="0"/>
                        </a:spcBef>
                        <a:spcAft>
                          <a:spcPts val="0"/>
                        </a:spcAft>
                        <a:buNone/>
                      </a:pPr>
                      <a:endParaRPr/>
                    </a:p>
                  </a:txBody>
                  <a:tcPr marL="91450" marR="91450" marT="45725" marB="45725"/>
                </a:tc>
                <a:extLst>
                  <a:ext uri="{0D108BD9-81ED-4DB2-BD59-A6C34878D82A}">
                    <a16:rowId xmlns:a16="http://schemas.microsoft.com/office/drawing/2014/main" val="10003"/>
                  </a:ext>
                </a:extLst>
              </a:tr>
              <a:tr h="369219">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t>10U</a:t>
                      </a:r>
                      <a:endParaRPr sz="1800" u="none" strike="noStrike" cap="none"/>
                    </a:p>
                  </a:txBody>
                  <a:tcPr marL="91450" marR="91450" marT="45725" marB="45725"/>
                </a:tc>
                <a:tc>
                  <a:txBody>
                    <a:bodyPr/>
                    <a:lstStyle/>
                    <a:p>
                      <a:pPr marL="0" lvl="0" indent="0" algn="l" rtl="0">
                        <a:spcBef>
                          <a:spcPts val="0"/>
                        </a:spcBef>
                        <a:spcAft>
                          <a:spcPts val="0"/>
                        </a:spcAft>
                        <a:buNone/>
                      </a:pPr>
                      <a:endParaRPr/>
                    </a:p>
                  </a:txBody>
                  <a:tcPr marL="91450" marR="91450" marT="45725" marB="45725"/>
                </a:tc>
                <a:extLst>
                  <a:ext uri="{0D108BD9-81ED-4DB2-BD59-A6C34878D82A}">
                    <a16:rowId xmlns:a16="http://schemas.microsoft.com/office/drawing/2014/main" val="10004"/>
                  </a:ext>
                </a:extLst>
              </a:tr>
              <a:tr h="369219">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t>11U</a:t>
                      </a:r>
                      <a:endParaRPr sz="1800" u="none" strike="noStrike" cap="none"/>
                    </a:p>
                  </a:txBody>
                  <a:tcPr marL="91450" marR="91450" marT="45725" marB="45725"/>
                </a:tc>
                <a:tc>
                  <a:txBody>
                    <a:bodyPr/>
                    <a:lstStyle/>
                    <a:p>
                      <a:pPr marL="0" lvl="0" indent="0" algn="l" rtl="0">
                        <a:spcBef>
                          <a:spcPts val="0"/>
                        </a:spcBef>
                        <a:spcAft>
                          <a:spcPts val="0"/>
                        </a:spcAft>
                        <a:buNone/>
                      </a:pPr>
                      <a:endParaRPr/>
                    </a:p>
                  </a:txBody>
                  <a:tcPr marL="91450" marR="91450" marT="45725" marB="45725"/>
                </a:tc>
                <a:extLst>
                  <a:ext uri="{0D108BD9-81ED-4DB2-BD59-A6C34878D82A}">
                    <a16:rowId xmlns:a16="http://schemas.microsoft.com/office/drawing/2014/main" val="10005"/>
                  </a:ext>
                </a:extLst>
              </a:tr>
              <a:tr h="369219">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t>12U</a:t>
                      </a:r>
                      <a:endParaRPr sz="1800" u="none" strike="noStrike" cap="none"/>
                    </a:p>
                  </a:txBody>
                  <a:tcPr marL="91450" marR="91450" marT="45725" marB="45725"/>
                </a:tc>
                <a:tc>
                  <a:txBody>
                    <a:bodyPr/>
                    <a:lstStyle/>
                    <a:p>
                      <a:pPr marL="0" lvl="0" indent="0" algn="l" rtl="0">
                        <a:spcBef>
                          <a:spcPts val="0"/>
                        </a:spcBef>
                        <a:spcAft>
                          <a:spcPts val="0"/>
                        </a:spcAft>
                        <a:buNone/>
                      </a:pPr>
                      <a:endParaRPr/>
                    </a:p>
                  </a:txBody>
                  <a:tcPr marL="91450" marR="91450" marT="45725" marB="45725"/>
                </a:tc>
                <a:extLst>
                  <a:ext uri="{0D108BD9-81ED-4DB2-BD59-A6C34878D82A}">
                    <a16:rowId xmlns:a16="http://schemas.microsoft.com/office/drawing/2014/main" val="10006"/>
                  </a:ext>
                </a:extLst>
              </a:tr>
              <a:tr h="369219">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t>13U</a:t>
                      </a:r>
                      <a:endParaRPr sz="1800" u="none" strike="noStrike" cap="none"/>
                    </a:p>
                  </a:txBody>
                  <a:tcPr marL="91450" marR="91450" marT="45725" marB="45725"/>
                </a:tc>
                <a:tc>
                  <a:txBody>
                    <a:bodyPr/>
                    <a:lstStyle/>
                    <a:p>
                      <a:pPr marL="0" lvl="0" indent="0" algn="l" rtl="0">
                        <a:spcBef>
                          <a:spcPts val="0"/>
                        </a:spcBef>
                        <a:spcAft>
                          <a:spcPts val="0"/>
                        </a:spcAft>
                        <a:buNone/>
                      </a:pPr>
                      <a:endParaRPr/>
                    </a:p>
                  </a:txBody>
                  <a:tcPr marL="91450" marR="91450" marT="45725" marB="45725"/>
                </a:tc>
                <a:extLst>
                  <a:ext uri="{0D108BD9-81ED-4DB2-BD59-A6C34878D82A}">
                    <a16:rowId xmlns:a16="http://schemas.microsoft.com/office/drawing/2014/main" val="10007"/>
                  </a:ext>
                </a:extLst>
              </a:tr>
              <a:tr h="369219">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t>14U</a:t>
                      </a:r>
                      <a:endParaRPr sz="1800" u="none" strike="noStrike" cap="none"/>
                    </a:p>
                  </a:txBody>
                  <a:tcPr marL="91450" marR="91450" marT="45725" marB="45725"/>
                </a:tc>
                <a:tc>
                  <a:txBody>
                    <a:bodyPr/>
                    <a:lstStyle/>
                    <a:p>
                      <a:pPr marL="0" lvl="0" indent="0" algn="l" rtl="0">
                        <a:spcBef>
                          <a:spcPts val="0"/>
                        </a:spcBef>
                        <a:spcAft>
                          <a:spcPts val="0"/>
                        </a:spcAft>
                        <a:buNone/>
                      </a:pPr>
                      <a:endParaRPr dirty="0"/>
                    </a:p>
                  </a:txBody>
                  <a:tcPr marL="91450" marR="91450" marT="45725" marB="45725"/>
                </a:tc>
                <a:extLst>
                  <a:ext uri="{0D108BD9-81ED-4DB2-BD59-A6C34878D82A}">
                    <a16:rowId xmlns:a16="http://schemas.microsoft.com/office/drawing/2014/main" val="10008"/>
                  </a:ext>
                </a:extLst>
              </a:tr>
            </a:tbl>
          </a:graphicData>
        </a:graphic>
      </p:graphicFrame>
      <p:graphicFrame>
        <p:nvGraphicFramePr>
          <p:cNvPr id="157" name="Google Shape;157;p20"/>
          <p:cNvGraphicFramePr/>
          <p:nvPr/>
        </p:nvGraphicFramePr>
        <p:xfrm>
          <a:off x="681825" y="1600200"/>
          <a:ext cx="3817950" cy="2494340"/>
        </p:xfrm>
        <a:graphic>
          <a:graphicData uri="http://schemas.openxmlformats.org/drawingml/2006/table">
            <a:tbl>
              <a:tblPr firstRow="1" bandRow="1">
                <a:noFill/>
                <a:tableStyleId>{EBED504F-F30E-40AA-8DCD-BC4512A8D678}</a:tableStyleId>
              </a:tblPr>
              <a:tblGrid>
                <a:gridCol w="1678725">
                  <a:extLst>
                    <a:ext uri="{9D8B030D-6E8A-4147-A177-3AD203B41FA5}">
                      <a16:colId xmlns:a16="http://schemas.microsoft.com/office/drawing/2014/main" val="20000"/>
                    </a:ext>
                  </a:extLst>
                </a:gridCol>
                <a:gridCol w="2139225">
                  <a:extLst>
                    <a:ext uri="{9D8B030D-6E8A-4147-A177-3AD203B41FA5}">
                      <a16:colId xmlns:a16="http://schemas.microsoft.com/office/drawing/2014/main" val="20001"/>
                    </a:ext>
                  </a:extLst>
                </a:gridCol>
              </a:tblGrid>
              <a:tr h="370850">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t>Softball Age Group</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t>Time</a:t>
                      </a:r>
                      <a:endParaRPr sz="1800" u="none" strike="noStrike" cap="none"/>
                    </a:p>
                  </a:txBody>
                  <a:tcPr marL="91450" marR="91450" marT="45725" marB="45725"/>
                </a:tc>
                <a:extLst>
                  <a:ext uri="{0D108BD9-81ED-4DB2-BD59-A6C34878D82A}">
                    <a16:rowId xmlns:a16="http://schemas.microsoft.com/office/drawing/2014/main" val="10000"/>
                  </a:ext>
                </a:extLst>
              </a:tr>
              <a:tr h="370850">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t>7U </a:t>
                      </a:r>
                      <a:endParaRPr sz="1800" u="none" strike="noStrike" cap="none"/>
                    </a:p>
                  </a:txBody>
                  <a:tcPr marL="91450" marR="91450" marT="45725" marB="45725"/>
                </a:tc>
                <a:tc>
                  <a:txBody>
                    <a:bodyPr/>
                    <a:lstStyle/>
                    <a:p>
                      <a:pPr marL="0" lvl="0" indent="0" algn="l" rtl="0">
                        <a:spcBef>
                          <a:spcPts val="0"/>
                        </a:spcBef>
                        <a:spcAft>
                          <a:spcPts val="0"/>
                        </a:spcAft>
                        <a:buNone/>
                      </a:pPr>
                      <a:endParaRPr dirty="0"/>
                    </a:p>
                  </a:txBody>
                  <a:tcPr marL="91450" marR="91450" marT="45725" marB="45725"/>
                </a:tc>
                <a:extLst>
                  <a:ext uri="{0D108BD9-81ED-4DB2-BD59-A6C34878D82A}">
                    <a16:rowId xmlns:a16="http://schemas.microsoft.com/office/drawing/2014/main" val="10001"/>
                  </a:ext>
                </a:extLst>
              </a:tr>
              <a:tr h="370850">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t>8U</a:t>
                      </a:r>
                      <a:endParaRPr sz="1800" u="none" strike="noStrike" cap="none"/>
                    </a:p>
                  </a:txBody>
                  <a:tcPr marL="91450" marR="91450" marT="45725" marB="45725"/>
                </a:tc>
                <a:tc>
                  <a:txBody>
                    <a:bodyPr/>
                    <a:lstStyle/>
                    <a:p>
                      <a:pPr marL="0" lvl="0" indent="0" algn="l" rtl="0">
                        <a:spcBef>
                          <a:spcPts val="0"/>
                        </a:spcBef>
                        <a:spcAft>
                          <a:spcPts val="0"/>
                        </a:spcAft>
                        <a:buNone/>
                      </a:pPr>
                      <a:endParaRPr/>
                    </a:p>
                  </a:txBody>
                  <a:tcPr marL="91450" marR="91450" marT="45725" marB="45725"/>
                </a:tc>
                <a:extLst>
                  <a:ext uri="{0D108BD9-81ED-4DB2-BD59-A6C34878D82A}">
                    <a16:rowId xmlns:a16="http://schemas.microsoft.com/office/drawing/2014/main" val="10002"/>
                  </a:ext>
                </a:extLst>
              </a:tr>
              <a:tr h="370850">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t>10U</a:t>
                      </a:r>
                      <a:endParaRPr sz="1800" u="none" strike="noStrike" cap="none"/>
                    </a:p>
                  </a:txBody>
                  <a:tcPr marL="91450" marR="91450" marT="45725" marB="45725"/>
                </a:tc>
                <a:tc>
                  <a:txBody>
                    <a:bodyPr/>
                    <a:lstStyle/>
                    <a:p>
                      <a:pPr marL="0" lvl="0" indent="0" algn="l" rtl="0">
                        <a:spcBef>
                          <a:spcPts val="0"/>
                        </a:spcBef>
                        <a:spcAft>
                          <a:spcPts val="0"/>
                        </a:spcAft>
                        <a:buNone/>
                      </a:pPr>
                      <a:endParaRPr/>
                    </a:p>
                  </a:txBody>
                  <a:tcPr marL="91450" marR="91450" marT="45725" marB="45725"/>
                </a:tc>
                <a:extLst>
                  <a:ext uri="{0D108BD9-81ED-4DB2-BD59-A6C34878D82A}">
                    <a16:rowId xmlns:a16="http://schemas.microsoft.com/office/drawing/2014/main" val="10003"/>
                  </a:ext>
                </a:extLst>
              </a:tr>
              <a:tr h="370850">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t>12U</a:t>
                      </a:r>
                      <a:endParaRPr sz="1800" u="none" strike="noStrike" cap="none"/>
                    </a:p>
                  </a:txBody>
                  <a:tcPr marL="91450" marR="91450" marT="45725" marB="45725"/>
                </a:tc>
                <a:tc>
                  <a:txBody>
                    <a:bodyPr/>
                    <a:lstStyle/>
                    <a:p>
                      <a:pPr marL="0" lvl="0" indent="0" algn="l" rtl="0">
                        <a:spcBef>
                          <a:spcPts val="0"/>
                        </a:spcBef>
                        <a:spcAft>
                          <a:spcPts val="0"/>
                        </a:spcAft>
                        <a:buNone/>
                      </a:pPr>
                      <a:endParaRPr/>
                    </a:p>
                  </a:txBody>
                  <a:tcPr marL="91450" marR="91450" marT="45725" marB="45725"/>
                </a:tc>
                <a:extLst>
                  <a:ext uri="{0D108BD9-81ED-4DB2-BD59-A6C34878D82A}">
                    <a16:rowId xmlns:a16="http://schemas.microsoft.com/office/drawing/2014/main" val="10004"/>
                  </a:ext>
                </a:extLst>
              </a:tr>
              <a:tr h="370850">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t>14U</a:t>
                      </a:r>
                      <a:endParaRPr sz="1800" u="none" strike="noStrike" cap="none"/>
                    </a:p>
                  </a:txBody>
                  <a:tcPr marL="91450" marR="91450" marT="45725" marB="45725"/>
                </a:tc>
                <a:tc>
                  <a:txBody>
                    <a:bodyPr/>
                    <a:lstStyle/>
                    <a:p>
                      <a:pPr marL="0" lvl="0" indent="0" algn="l" rtl="0">
                        <a:spcBef>
                          <a:spcPts val="0"/>
                        </a:spcBef>
                        <a:spcAft>
                          <a:spcPts val="0"/>
                        </a:spcAft>
                        <a:buNone/>
                      </a:pPr>
                      <a:endParaRPr dirty="0"/>
                    </a:p>
                  </a:txBody>
                  <a:tcPr marL="91450" marR="91450" marT="45725" marB="45725"/>
                </a:tc>
                <a:extLst>
                  <a:ext uri="{0D108BD9-81ED-4DB2-BD59-A6C34878D82A}">
                    <a16:rowId xmlns:a16="http://schemas.microsoft.com/office/drawing/2014/main" val="10005"/>
                  </a:ext>
                </a:extLst>
              </a:tr>
            </a:tbl>
          </a:graphicData>
        </a:graphic>
      </p:graphicFrame>
      <p:pic>
        <p:nvPicPr>
          <p:cNvPr id="7170" name="Picture 2" descr="CPA Exam Rescheduling - Magoosh CPA Blog">
            <a:extLst>
              <a:ext uri="{FF2B5EF4-FFF2-40B4-BE49-F238E27FC236}">
                <a16:creationId xmlns:a16="http://schemas.microsoft.com/office/drawing/2014/main" id="{A68840F4-9FA7-4320-87D1-062728BB089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09911" y="4258666"/>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3F5CB6B3-F6D0-9BF8-1C50-314005940CB9}"/>
              </a:ext>
            </a:extLst>
          </p:cNvPr>
          <p:cNvPicPr>
            <a:picLocks noChangeAspect="1"/>
          </p:cNvPicPr>
          <p:nvPr/>
        </p:nvPicPr>
        <p:blipFill>
          <a:blip r:embed="rId5"/>
          <a:stretch>
            <a:fillRect/>
          </a:stretch>
        </p:blipFill>
        <p:spPr>
          <a:xfrm>
            <a:off x="5066252" y="5441742"/>
            <a:ext cx="2969146" cy="1187658"/>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Shape 161"/>
        <p:cNvGrpSpPr/>
        <p:nvPr/>
      </p:nvGrpSpPr>
      <p:grpSpPr>
        <a:xfrm>
          <a:off x="0" y="0"/>
          <a:ext cx="0" cy="0"/>
          <a:chOff x="0" y="0"/>
          <a:chExt cx="0" cy="0"/>
        </a:xfrm>
      </p:grpSpPr>
      <p:sp>
        <p:nvSpPr>
          <p:cNvPr id="162" name="Google Shape;162;p21"/>
          <p:cNvSpPr txBox="1">
            <a:spLocks noGrp="1"/>
          </p:cNvSpPr>
          <p:nvPr>
            <p:ph type="title"/>
          </p:nvPr>
        </p:nvSpPr>
        <p:spPr>
          <a:xfrm>
            <a:off x="611188" y="-45267"/>
            <a:ext cx="8064500" cy="792162"/>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dirty="0"/>
              <a:t>Rescheduling after March 9 </a:t>
            </a:r>
            <a:endParaRPr dirty="0"/>
          </a:p>
        </p:txBody>
      </p:sp>
      <p:sp>
        <p:nvSpPr>
          <p:cNvPr id="163" name="Google Shape;163;p21"/>
          <p:cNvSpPr txBox="1">
            <a:spLocks noGrp="1"/>
          </p:cNvSpPr>
          <p:nvPr>
            <p:ph idx="1"/>
          </p:nvPr>
        </p:nvSpPr>
        <p:spPr>
          <a:xfrm>
            <a:off x="-167410" y="746895"/>
            <a:ext cx="6984669" cy="4633969"/>
          </a:xfrm>
          <a:prstGeom prst="rect">
            <a:avLst/>
          </a:prstGeom>
          <a:noFill/>
          <a:ln>
            <a:noFill/>
          </a:ln>
        </p:spPr>
        <p:txBody>
          <a:bodyPr spcFirstLastPara="1" wrap="square" lIns="91425" tIns="45700" rIns="91425" bIns="45700" anchor="t" anchorCtr="0">
            <a:noAutofit/>
          </a:bodyPr>
          <a:lstStyle/>
          <a:p>
            <a:pPr marL="457200" lvl="1" indent="0" algn="l" rtl="0">
              <a:lnSpc>
                <a:spcPct val="100000"/>
              </a:lnSpc>
              <a:spcBef>
                <a:spcPts val="0"/>
              </a:spcBef>
              <a:spcAft>
                <a:spcPts val="0"/>
              </a:spcAft>
              <a:buClr>
                <a:schemeClr val="dk1"/>
              </a:buClr>
              <a:buSzPts val="2800"/>
              <a:buNone/>
            </a:pPr>
            <a:r>
              <a:rPr lang="en-US" sz="2800" dirty="0"/>
              <a:t>Section 3.06 A manager may request a game be rescheduled under the following conditions: </a:t>
            </a:r>
          </a:p>
          <a:p>
            <a:pPr marL="971550" lvl="1" indent="-514350" algn="l" rtl="0">
              <a:lnSpc>
                <a:spcPct val="100000"/>
              </a:lnSpc>
              <a:spcBef>
                <a:spcPts val="0"/>
              </a:spcBef>
              <a:spcAft>
                <a:spcPts val="0"/>
              </a:spcAft>
              <a:buClr>
                <a:schemeClr val="dk1"/>
              </a:buClr>
              <a:buSzPts val="2800"/>
              <a:buAutoNum type="arabicParenBoth"/>
            </a:pPr>
            <a:r>
              <a:rPr lang="en-US" sz="2800" dirty="0"/>
              <a:t>If requested prior to 10 days before the originally scheduled game then can be changed at no fee, </a:t>
            </a:r>
          </a:p>
          <a:p>
            <a:pPr marL="971550" lvl="1" indent="-514350" algn="l" rtl="0">
              <a:lnSpc>
                <a:spcPct val="100000"/>
              </a:lnSpc>
              <a:spcBef>
                <a:spcPts val="0"/>
              </a:spcBef>
              <a:spcAft>
                <a:spcPts val="0"/>
              </a:spcAft>
              <a:buClr>
                <a:schemeClr val="dk1"/>
              </a:buClr>
              <a:buSzPts val="2800"/>
              <a:buAutoNum type="arabicParenBoth"/>
            </a:pPr>
            <a:r>
              <a:rPr lang="en-US" sz="2800" dirty="0"/>
              <a:t>If requested within 10 days before the originally scheduled game then can be changed at a fee as determined by the home association, </a:t>
            </a:r>
          </a:p>
          <a:p>
            <a:pPr marL="971550" lvl="1" indent="-514350" algn="l" rtl="0">
              <a:lnSpc>
                <a:spcPct val="100000"/>
              </a:lnSpc>
              <a:spcBef>
                <a:spcPts val="0"/>
              </a:spcBef>
              <a:spcAft>
                <a:spcPts val="0"/>
              </a:spcAft>
              <a:buClr>
                <a:schemeClr val="dk1"/>
              </a:buClr>
              <a:buSzPts val="2800"/>
              <a:buAutoNum type="arabicParenBoth"/>
            </a:pPr>
            <a:r>
              <a:rPr lang="en-US" sz="2800" dirty="0"/>
              <a:t>NO game shall be rescheduled within 72 hours of originally scheduled game time</a:t>
            </a:r>
            <a:endParaRPr sz="2800" dirty="0"/>
          </a:p>
          <a:p>
            <a:pPr marL="0" lvl="0" indent="0" algn="l" rtl="0">
              <a:lnSpc>
                <a:spcPct val="100000"/>
              </a:lnSpc>
              <a:spcBef>
                <a:spcPts val="640"/>
              </a:spcBef>
              <a:spcAft>
                <a:spcPts val="0"/>
              </a:spcAft>
              <a:buClr>
                <a:schemeClr val="dk1"/>
              </a:buClr>
              <a:buSzPts val="3200"/>
              <a:buNone/>
            </a:pPr>
            <a:endParaRPr dirty="0"/>
          </a:p>
        </p:txBody>
      </p:sp>
      <p:sp>
        <p:nvSpPr>
          <p:cNvPr id="164" name="Google Shape;164;p21"/>
          <p:cNvSpPr txBox="1">
            <a:spLocks noGrp="1"/>
          </p:cNvSpPr>
          <p:nvPr>
            <p:ph type="sldNum" sz="quarter" idx="12"/>
          </p:nvPr>
        </p:nvSpPr>
        <p:spPr>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16</a:t>
            </a:fld>
            <a:endParaRPr/>
          </a:p>
        </p:txBody>
      </p:sp>
      <p:pic>
        <p:nvPicPr>
          <p:cNvPr id="13314" name="Picture 2" descr="RescheduleAlert Enjoy your Wedding at a Later Date! | About Weddingz |  Wedding Blog">
            <a:extLst>
              <a:ext uri="{FF2B5EF4-FFF2-40B4-BE49-F238E27FC236}">
                <a16:creationId xmlns:a16="http://schemas.microsoft.com/office/drawing/2014/main" id="{DAE0D58C-0DFF-4233-8CC4-9922F3697A1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17259" y="2100765"/>
            <a:ext cx="2273850" cy="265646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Shape 168"/>
        <p:cNvGrpSpPr/>
        <p:nvPr/>
      </p:nvGrpSpPr>
      <p:grpSpPr>
        <a:xfrm>
          <a:off x="0" y="0"/>
          <a:ext cx="0" cy="0"/>
          <a:chOff x="0" y="0"/>
          <a:chExt cx="0" cy="0"/>
        </a:xfrm>
      </p:grpSpPr>
      <p:sp>
        <p:nvSpPr>
          <p:cNvPr id="169" name="Google Shape;169;p22"/>
          <p:cNvSpPr txBox="1">
            <a:spLocks noGrp="1"/>
          </p:cNvSpPr>
          <p:nvPr>
            <p:ph type="title"/>
          </p:nvPr>
        </p:nvSpPr>
        <p:spPr>
          <a:xfrm>
            <a:off x="611188" y="23711"/>
            <a:ext cx="8064500" cy="792162"/>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3600"/>
              <a:t>Rescheduling Due to Inclement Weather</a:t>
            </a:r>
            <a:endParaRPr sz="3600"/>
          </a:p>
        </p:txBody>
      </p:sp>
      <p:sp>
        <p:nvSpPr>
          <p:cNvPr id="170" name="Google Shape;170;p22"/>
          <p:cNvSpPr txBox="1">
            <a:spLocks noGrp="1"/>
          </p:cNvSpPr>
          <p:nvPr>
            <p:ph idx="1"/>
          </p:nvPr>
        </p:nvSpPr>
        <p:spPr>
          <a:xfrm>
            <a:off x="228600" y="685800"/>
            <a:ext cx="8763000" cy="437366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2800"/>
              <a:buNone/>
            </a:pPr>
            <a:r>
              <a:rPr lang="en-US" sz="2800" dirty="0"/>
              <a:t>Section 5.24 The home team must contact by email the visitor within 7 days of the rainout and offer two dates. The visiting team must respond within nine (9) days of the rainout to the two (2) dates offered. Even with conflicts the game must be rescheduled within fourteen (14) days of the rainout. That does not mean played within fourteen (14) days just rescheduled for a later date. If neither team initiates a reschedule within the fourteen (14) day time frame, the game will go down as FORFEIT for both teams.</a:t>
            </a:r>
            <a:endParaRPr sz="2800" dirty="0"/>
          </a:p>
        </p:txBody>
      </p:sp>
      <p:sp>
        <p:nvSpPr>
          <p:cNvPr id="171" name="Google Shape;171;p22"/>
          <p:cNvSpPr txBox="1">
            <a:spLocks noGrp="1"/>
          </p:cNvSpPr>
          <p:nvPr>
            <p:ph type="sldNum" sz="quarter" idx="12"/>
          </p:nvPr>
        </p:nvSpPr>
        <p:spPr>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17</a:t>
            </a:fld>
            <a:endParaRPr/>
          </a:p>
        </p:txBody>
      </p:sp>
      <p:pic>
        <p:nvPicPr>
          <p:cNvPr id="5122" name="Picture 2" descr="Rainout Status">
            <a:extLst>
              <a:ext uri="{FF2B5EF4-FFF2-40B4-BE49-F238E27FC236}">
                <a16:creationId xmlns:a16="http://schemas.microsoft.com/office/drawing/2014/main" id="{0C30737C-F368-41ED-9A08-F992698A82B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3737" y="4651375"/>
            <a:ext cx="2676525" cy="17049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Shape 175"/>
        <p:cNvGrpSpPr/>
        <p:nvPr/>
      </p:nvGrpSpPr>
      <p:grpSpPr>
        <a:xfrm>
          <a:off x="0" y="0"/>
          <a:ext cx="0" cy="0"/>
          <a:chOff x="0" y="0"/>
          <a:chExt cx="0" cy="0"/>
        </a:xfrm>
      </p:grpSpPr>
      <p:sp>
        <p:nvSpPr>
          <p:cNvPr id="176" name="Google Shape;176;p23"/>
          <p:cNvSpPr txBox="1">
            <a:spLocks noGrp="1"/>
          </p:cNvSpPr>
          <p:nvPr>
            <p:ph type="title"/>
          </p:nvPr>
        </p:nvSpPr>
        <p:spPr>
          <a:xfrm>
            <a:off x="628650" y="0"/>
            <a:ext cx="7886700" cy="1325563"/>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3600" dirty="0"/>
              <a:t>Rescheduling Due to Inclement Weather</a:t>
            </a:r>
            <a:endParaRPr sz="3600" dirty="0"/>
          </a:p>
        </p:txBody>
      </p:sp>
      <p:sp>
        <p:nvSpPr>
          <p:cNvPr id="177" name="Google Shape;177;p23"/>
          <p:cNvSpPr txBox="1">
            <a:spLocks noGrp="1"/>
          </p:cNvSpPr>
          <p:nvPr>
            <p:ph idx="1"/>
          </p:nvPr>
        </p:nvSpPr>
        <p:spPr>
          <a:xfrm>
            <a:off x="534138" y="981063"/>
            <a:ext cx="8075700" cy="3632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3200"/>
              <a:buNone/>
            </a:pPr>
            <a:r>
              <a:rPr lang="en-US" sz="3600" dirty="0"/>
              <a:t>Section 5.25 If one team is at fault for the game not being re-scheduled in the two (2) week period, that team will receive the forfeit. This will be determined by email dates and times. A forfeit shall be recorded with a score of 7-0.</a:t>
            </a:r>
            <a:endParaRPr sz="3600" dirty="0"/>
          </a:p>
        </p:txBody>
      </p:sp>
      <p:sp>
        <p:nvSpPr>
          <p:cNvPr id="178" name="Google Shape;178;p23"/>
          <p:cNvSpPr txBox="1">
            <a:spLocks noGrp="1"/>
          </p:cNvSpPr>
          <p:nvPr>
            <p:ph type="sldNum" sz="quarter" idx="12"/>
          </p:nvPr>
        </p:nvSpPr>
        <p:spPr>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18</a:t>
            </a:fld>
            <a:endParaRPr/>
          </a:p>
        </p:txBody>
      </p:sp>
      <p:pic>
        <p:nvPicPr>
          <p:cNvPr id="12290" name="Picture 2" descr="How to reschedule a job interview | Engineering &amp;amp; Technology Jobs">
            <a:extLst>
              <a:ext uri="{FF2B5EF4-FFF2-40B4-BE49-F238E27FC236}">
                <a16:creationId xmlns:a16="http://schemas.microsoft.com/office/drawing/2014/main" id="{F61E5F5B-BA52-46C5-8C8C-B16B43540D9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46456" y="4455730"/>
            <a:ext cx="3393964" cy="190062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Shape 175"/>
        <p:cNvGrpSpPr/>
        <p:nvPr/>
      </p:nvGrpSpPr>
      <p:grpSpPr>
        <a:xfrm>
          <a:off x="0" y="0"/>
          <a:ext cx="0" cy="0"/>
          <a:chOff x="0" y="0"/>
          <a:chExt cx="0" cy="0"/>
        </a:xfrm>
      </p:grpSpPr>
      <p:sp>
        <p:nvSpPr>
          <p:cNvPr id="176" name="Google Shape;176;p23"/>
          <p:cNvSpPr txBox="1">
            <a:spLocks noGrp="1"/>
          </p:cNvSpPr>
          <p:nvPr>
            <p:ph type="title"/>
          </p:nvPr>
        </p:nvSpPr>
        <p:spPr>
          <a:xfrm>
            <a:off x="539750" y="0"/>
            <a:ext cx="8064500" cy="792162"/>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3600" dirty="0"/>
              <a:t>STLWEST HEAT/COLD POLICY</a:t>
            </a:r>
            <a:endParaRPr sz="3600" dirty="0"/>
          </a:p>
        </p:txBody>
      </p:sp>
      <p:sp>
        <p:nvSpPr>
          <p:cNvPr id="177" name="Google Shape;177;p23"/>
          <p:cNvSpPr txBox="1">
            <a:spLocks noGrp="1"/>
          </p:cNvSpPr>
          <p:nvPr>
            <p:ph idx="1"/>
          </p:nvPr>
        </p:nvSpPr>
        <p:spPr>
          <a:xfrm>
            <a:off x="274320" y="792163"/>
            <a:ext cx="8463280" cy="439959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3200"/>
              <a:buNone/>
            </a:pPr>
            <a:r>
              <a:rPr lang="en-US" sz="3200" dirty="0"/>
              <a:t>Section 5.22 (a) STLWEST games will be canceled/delayed if the heat index exceeds 105° F or if the temperature is below 40°F 1 hour prior to the start of the game at the park where the game is to be played. Games can be delayed up to 30 min. if delaying the start of the game would possibly meet the policy standard. The official weather source that will be used at each park will be the AccuWeather App.</a:t>
            </a:r>
          </a:p>
        </p:txBody>
      </p:sp>
      <p:sp>
        <p:nvSpPr>
          <p:cNvPr id="178" name="Google Shape;178;p23"/>
          <p:cNvSpPr txBox="1">
            <a:spLocks noGrp="1"/>
          </p:cNvSpPr>
          <p:nvPr>
            <p:ph type="sldNum" sz="quarter" idx="12"/>
          </p:nvPr>
        </p:nvSpPr>
        <p:spPr>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19</a:t>
            </a:fld>
            <a:endParaRPr/>
          </a:p>
        </p:txBody>
      </p:sp>
      <p:pic>
        <p:nvPicPr>
          <p:cNvPr id="1026" name="Picture 2" descr="Heat or Cold For Your Injury | BodyFit Physio Howick. Knee, Shoulder or  Back Pain Experts">
            <a:extLst>
              <a:ext uri="{FF2B5EF4-FFF2-40B4-BE49-F238E27FC236}">
                <a16:creationId xmlns:a16="http://schemas.microsoft.com/office/drawing/2014/main" id="{D9830DBD-2DF9-BC1D-9043-E0E1BB6A2A9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09564" y="4917478"/>
            <a:ext cx="2903476" cy="16211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02007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2151139A-886F-4B97-8815-729AD3831B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6" name="Rectangle 15">
            <a:extLst>
              <a:ext uri="{FF2B5EF4-FFF2-40B4-BE49-F238E27FC236}">
                <a16:creationId xmlns:a16="http://schemas.microsoft.com/office/drawing/2014/main" id="{AB5E08C4-8CDD-4623-A5B8-E998C6DEE3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492"/>
            <a:ext cx="9143999" cy="1575955"/>
          </a:xfrm>
          <a:prstGeom prst="rect">
            <a:avLst/>
          </a:prstGeom>
          <a:gradFill>
            <a:gsLst>
              <a:gs pos="0">
                <a:schemeClr val="accent1">
                  <a:lumMod val="50000"/>
                </a:scheme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15F33878-D502-4FFA-8ACE-F2AECDB2A2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6642" y="35"/>
            <a:ext cx="3047358"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D3539FEE-81D3-4406-802E-60B20B16F4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783778" y="-3783777"/>
            <a:ext cx="1576446" cy="9144001"/>
          </a:xfrm>
          <a:prstGeom prst="rect">
            <a:avLst/>
          </a:prstGeom>
          <a:gradFill>
            <a:gsLst>
              <a:gs pos="16000">
                <a:srgbClr val="000000">
                  <a:alpha val="0"/>
                </a:srgbClr>
              </a:gs>
              <a:gs pos="99000">
                <a:srgbClr val="000000">
                  <a:alpha val="87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DC701763-729E-462F-A5A8-E0DEFEB1E2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69075" y="986"/>
            <a:ext cx="3227567" cy="1575461"/>
          </a:xfrm>
          <a:prstGeom prst="rect">
            <a:avLst/>
          </a:prstGeom>
          <a:gradFill>
            <a:gsLst>
              <a:gs pos="0">
                <a:schemeClr val="accent1">
                  <a:alpha val="17000"/>
                </a:schemeClr>
              </a:gs>
              <a:gs pos="74000">
                <a:schemeClr val="accent1">
                  <a:lumMod val="5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B07A245-9934-47D8-A8EB-C3F9F1F31AE4}"/>
              </a:ext>
            </a:extLst>
          </p:cNvPr>
          <p:cNvSpPr>
            <a:spLocks noGrp="1"/>
          </p:cNvSpPr>
          <p:nvPr>
            <p:ph type="title"/>
          </p:nvPr>
        </p:nvSpPr>
        <p:spPr>
          <a:xfrm>
            <a:off x="524785" y="353160"/>
            <a:ext cx="5318475" cy="898581"/>
          </a:xfrm>
        </p:spPr>
        <p:txBody>
          <a:bodyPr vert="horz" lIns="91440" tIns="45720" rIns="91440" bIns="45720" rtlCol="0" anchor="ctr">
            <a:normAutofit/>
          </a:bodyPr>
          <a:lstStyle/>
          <a:p>
            <a:pPr defTabSz="914400"/>
            <a:r>
              <a:rPr lang="en-US" sz="3500">
                <a:solidFill>
                  <a:srgbClr val="FFFFFF"/>
                </a:solidFill>
              </a:rPr>
              <a:t>Thank you to our sponsors!</a:t>
            </a:r>
          </a:p>
        </p:txBody>
      </p:sp>
      <p:sp>
        <p:nvSpPr>
          <p:cNvPr id="3" name="Text Placeholder 2">
            <a:extLst>
              <a:ext uri="{FF2B5EF4-FFF2-40B4-BE49-F238E27FC236}">
                <a16:creationId xmlns:a16="http://schemas.microsoft.com/office/drawing/2014/main" id="{D53E2279-0898-4CFE-80E6-F309883B670B}"/>
              </a:ext>
            </a:extLst>
          </p:cNvPr>
          <p:cNvSpPr>
            <a:spLocks noGrp="1"/>
          </p:cNvSpPr>
          <p:nvPr>
            <p:ph type="body" idx="1"/>
          </p:nvPr>
        </p:nvSpPr>
        <p:spPr>
          <a:xfrm>
            <a:off x="6428630" y="387224"/>
            <a:ext cx="2468879" cy="830453"/>
          </a:xfrm>
        </p:spPr>
        <p:txBody>
          <a:bodyPr vert="horz" lIns="91440" tIns="45720" rIns="91440" bIns="45720" rtlCol="0" anchor="ctr">
            <a:normAutofit/>
          </a:bodyPr>
          <a:lstStyle/>
          <a:p>
            <a:pPr algn="ctr" defTabSz="914400">
              <a:spcBef>
                <a:spcPts val="1000"/>
              </a:spcBef>
            </a:pPr>
            <a:r>
              <a:rPr lang="en-US" sz="4800" dirty="0">
                <a:solidFill>
                  <a:srgbClr val="FFFFFF"/>
                </a:solidFill>
              </a:rPr>
              <a:t>2024</a:t>
            </a:r>
          </a:p>
        </p:txBody>
      </p:sp>
      <p:pic>
        <p:nvPicPr>
          <p:cNvPr id="7" name="Picture 6">
            <a:extLst>
              <a:ext uri="{FF2B5EF4-FFF2-40B4-BE49-F238E27FC236}">
                <a16:creationId xmlns:a16="http://schemas.microsoft.com/office/drawing/2014/main" id="{14F00F58-27FF-45C4-BF64-05CBD13BF6F5}"/>
              </a:ext>
            </a:extLst>
          </p:cNvPr>
          <p:cNvPicPr>
            <a:picLocks noChangeAspect="1"/>
          </p:cNvPicPr>
          <p:nvPr/>
        </p:nvPicPr>
        <p:blipFill>
          <a:blip r:embed="rId2"/>
          <a:stretch>
            <a:fillRect/>
          </a:stretch>
        </p:blipFill>
        <p:spPr>
          <a:xfrm>
            <a:off x="540804" y="1928621"/>
            <a:ext cx="3848316" cy="1539326"/>
          </a:xfrm>
          <a:prstGeom prst="rect">
            <a:avLst/>
          </a:prstGeom>
        </p:spPr>
      </p:pic>
      <p:pic>
        <p:nvPicPr>
          <p:cNvPr id="9" name="Picture 8">
            <a:extLst>
              <a:ext uri="{FF2B5EF4-FFF2-40B4-BE49-F238E27FC236}">
                <a16:creationId xmlns:a16="http://schemas.microsoft.com/office/drawing/2014/main" id="{4C076711-AAC1-4DA9-88ED-6E9842F3815D}"/>
              </a:ext>
            </a:extLst>
          </p:cNvPr>
          <p:cNvPicPr>
            <a:picLocks noChangeAspect="1"/>
          </p:cNvPicPr>
          <p:nvPr/>
        </p:nvPicPr>
        <p:blipFill>
          <a:blip r:embed="rId3"/>
          <a:stretch>
            <a:fillRect/>
          </a:stretch>
        </p:blipFill>
        <p:spPr>
          <a:xfrm>
            <a:off x="5323603" y="2057111"/>
            <a:ext cx="2546932" cy="2691953"/>
          </a:xfrm>
          <a:prstGeom prst="rect">
            <a:avLst/>
          </a:prstGeom>
        </p:spPr>
      </p:pic>
      <p:sp>
        <p:nvSpPr>
          <p:cNvPr id="4" name="Slide Number Placeholder 3">
            <a:extLst>
              <a:ext uri="{FF2B5EF4-FFF2-40B4-BE49-F238E27FC236}">
                <a16:creationId xmlns:a16="http://schemas.microsoft.com/office/drawing/2014/main" id="{3A4E2A4F-ABF4-47B0-BF60-22409B48F787}"/>
              </a:ext>
            </a:extLst>
          </p:cNvPr>
          <p:cNvSpPr>
            <a:spLocks noGrp="1"/>
          </p:cNvSpPr>
          <p:nvPr>
            <p:ph type="sldNum" sz="quarter" idx="12"/>
          </p:nvPr>
        </p:nvSpPr>
        <p:spPr>
          <a:xfrm>
            <a:off x="8778240" y="6431079"/>
            <a:ext cx="336042" cy="365125"/>
          </a:xfrm>
        </p:spPr>
        <p:txBody>
          <a:bodyPr vert="horz" lIns="91440" tIns="45720" rIns="91440" bIns="45720" rtlCol="0" anchor="ctr">
            <a:normAutofit/>
          </a:bodyPr>
          <a:lstStyle/>
          <a:p>
            <a:pPr lvl="0" indent="0">
              <a:spcBef>
                <a:spcPts val="0"/>
              </a:spcBef>
              <a:spcAft>
                <a:spcPts val="600"/>
              </a:spcAft>
              <a:buNone/>
            </a:pPr>
            <a:fld id="{00000000-1234-1234-1234-123412341234}" type="slidenum">
              <a:rPr lang="en-US" sz="1000">
                <a:solidFill>
                  <a:schemeClr val="tx1">
                    <a:lumMod val="50000"/>
                    <a:lumOff val="50000"/>
                  </a:schemeClr>
                </a:solidFill>
              </a:rPr>
              <a:pPr lvl="0" indent="0">
                <a:spcBef>
                  <a:spcPts val="0"/>
                </a:spcBef>
                <a:spcAft>
                  <a:spcPts val="600"/>
                </a:spcAft>
                <a:buNone/>
              </a:pPr>
              <a:t>2</a:t>
            </a:fld>
            <a:endParaRPr lang="en-US" sz="1000">
              <a:solidFill>
                <a:schemeClr val="tx1">
                  <a:lumMod val="50000"/>
                  <a:lumOff val="50000"/>
                </a:schemeClr>
              </a:solidFill>
            </a:endParaRPr>
          </a:p>
        </p:txBody>
      </p:sp>
      <p:pic>
        <p:nvPicPr>
          <p:cNvPr id="5" name="Picture 4">
            <a:extLst>
              <a:ext uri="{FF2B5EF4-FFF2-40B4-BE49-F238E27FC236}">
                <a16:creationId xmlns:a16="http://schemas.microsoft.com/office/drawing/2014/main" id="{0B4598BC-8DA6-6993-1C41-CF4CBF922411}"/>
              </a:ext>
            </a:extLst>
          </p:cNvPr>
          <p:cNvPicPr>
            <a:picLocks noChangeAspect="1"/>
          </p:cNvPicPr>
          <p:nvPr/>
        </p:nvPicPr>
        <p:blipFill>
          <a:blip r:embed="rId4"/>
          <a:stretch>
            <a:fillRect/>
          </a:stretch>
        </p:blipFill>
        <p:spPr>
          <a:xfrm>
            <a:off x="1642385" y="4067836"/>
            <a:ext cx="1885095" cy="1735637"/>
          </a:xfrm>
          <a:prstGeom prst="rect">
            <a:avLst/>
          </a:prstGeom>
        </p:spPr>
      </p:pic>
      <p:pic>
        <p:nvPicPr>
          <p:cNvPr id="1026" name="Picture 2">
            <a:extLst>
              <a:ext uri="{FF2B5EF4-FFF2-40B4-BE49-F238E27FC236}">
                <a16:creationId xmlns:a16="http://schemas.microsoft.com/office/drawing/2014/main" id="{A305B308-93D9-C006-C525-A55F59FA2ED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5229727"/>
            <a:ext cx="3647105" cy="10168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48639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Shape 183"/>
        <p:cNvGrpSpPr/>
        <p:nvPr/>
      </p:nvGrpSpPr>
      <p:grpSpPr>
        <a:xfrm>
          <a:off x="0" y="0"/>
          <a:ext cx="0" cy="0"/>
          <a:chOff x="0" y="0"/>
          <a:chExt cx="0" cy="0"/>
        </a:xfrm>
      </p:grpSpPr>
      <p:sp>
        <p:nvSpPr>
          <p:cNvPr id="184" name="Google Shape;184;gb7ce1fd888_0_8"/>
          <p:cNvSpPr txBox="1">
            <a:spLocks noGrp="1"/>
          </p:cNvSpPr>
          <p:nvPr>
            <p:ph type="title"/>
          </p:nvPr>
        </p:nvSpPr>
        <p:spPr>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solidFill>
                  <a:srgbClr val="000000"/>
                </a:solidFill>
              </a:rPr>
              <a:t>Rainout Line Phone Numbers</a:t>
            </a:r>
            <a:endParaRPr>
              <a:solidFill>
                <a:srgbClr val="000000"/>
              </a:solidFill>
            </a:endParaRPr>
          </a:p>
          <a:p>
            <a:pPr marL="0" lvl="0" indent="0" algn="ctr" rtl="0">
              <a:spcBef>
                <a:spcPts val="0"/>
              </a:spcBef>
              <a:spcAft>
                <a:spcPts val="0"/>
              </a:spcAft>
              <a:buNone/>
            </a:pPr>
            <a:r>
              <a:rPr lang="en-US" sz="2200">
                <a:solidFill>
                  <a:srgbClr val="000000"/>
                </a:solidFill>
              </a:rPr>
              <a:t>(please save on your mobile phones)</a:t>
            </a:r>
            <a:endParaRPr sz="2200">
              <a:solidFill>
                <a:srgbClr val="000000"/>
              </a:solidFill>
            </a:endParaRPr>
          </a:p>
        </p:txBody>
      </p:sp>
      <p:sp>
        <p:nvSpPr>
          <p:cNvPr id="185" name="Google Shape;185;gb7ce1fd888_0_8"/>
          <p:cNvSpPr txBox="1">
            <a:spLocks noGrp="1"/>
          </p:cNvSpPr>
          <p:nvPr>
            <p:ph idx="1"/>
          </p:nvPr>
        </p:nvSpPr>
        <p:spPr>
          <a:xfrm>
            <a:off x="534137" y="1495991"/>
            <a:ext cx="8075700" cy="36321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sz="3600" dirty="0">
                <a:solidFill>
                  <a:srgbClr val="0000FF"/>
                </a:solidFill>
              </a:rPr>
              <a:t>BAA 636-229-1110</a:t>
            </a:r>
            <a:r>
              <a:rPr lang="en-US" sz="3600" dirty="0"/>
              <a:t> </a:t>
            </a:r>
            <a:endParaRPr sz="3600" dirty="0"/>
          </a:p>
          <a:p>
            <a:pPr marL="0" lvl="0" indent="0" algn="l" rtl="0">
              <a:spcBef>
                <a:spcPts val="360"/>
              </a:spcBef>
              <a:spcAft>
                <a:spcPts val="0"/>
              </a:spcAft>
              <a:buNone/>
            </a:pPr>
            <a:r>
              <a:rPr lang="en-US" sz="3600" dirty="0">
                <a:solidFill>
                  <a:srgbClr val="38761D"/>
                </a:solidFill>
              </a:rPr>
              <a:t>EAA 636-821-1656</a:t>
            </a:r>
            <a:endParaRPr sz="3600" dirty="0">
              <a:solidFill>
                <a:srgbClr val="38761D"/>
              </a:solidFill>
            </a:endParaRPr>
          </a:p>
          <a:p>
            <a:pPr marL="0" lvl="0" indent="0" algn="l" rtl="0">
              <a:spcBef>
                <a:spcPts val="360"/>
              </a:spcBef>
              <a:spcAft>
                <a:spcPts val="0"/>
              </a:spcAft>
              <a:buNone/>
            </a:pPr>
            <a:r>
              <a:rPr lang="en-US" sz="3600" dirty="0">
                <a:solidFill>
                  <a:srgbClr val="9900FF"/>
                </a:solidFill>
              </a:rPr>
              <a:t>Eureka 636-496-0030</a:t>
            </a:r>
            <a:endParaRPr sz="3600" dirty="0">
              <a:solidFill>
                <a:srgbClr val="9900FF"/>
              </a:solidFill>
            </a:endParaRPr>
          </a:p>
          <a:p>
            <a:pPr marL="0" lvl="0" indent="0" algn="l" rtl="0">
              <a:spcBef>
                <a:spcPts val="360"/>
              </a:spcBef>
              <a:spcAft>
                <a:spcPts val="0"/>
              </a:spcAft>
              <a:buNone/>
            </a:pPr>
            <a:r>
              <a:rPr lang="en-US" sz="3600" dirty="0">
                <a:solidFill>
                  <a:srgbClr val="FF0000"/>
                </a:solidFill>
              </a:rPr>
              <a:t>PAA 636-458-9627</a:t>
            </a:r>
          </a:p>
          <a:p>
            <a:pPr marL="0" lvl="0" indent="0" algn="l" rtl="0">
              <a:spcBef>
                <a:spcPts val="360"/>
              </a:spcBef>
              <a:spcAft>
                <a:spcPts val="0"/>
              </a:spcAft>
              <a:buNone/>
            </a:pPr>
            <a:r>
              <a:rPr lang="en-US" sz="3600" dirty="0">
                <a:solidFill>
                  <a:srgbClr val="FF0000"/>
                </a:solidFill>
              </a:rPr>
              <a:t>VPAA 636-923-8852</a:t>
            </a:r>
            <a:endParaRPr sz="3600" dirty="0">
              <a:solidFill>
                <a:srgbClr val="FF0000"/>
              </a:solidFill>
            </a:endParaRPr>
          </a:p>
        </p:txBody>
      </p:sp>
      <p:sp>
        <p:nvSpPr>
          <p:cNvPr id="186" name="Google Shape;186;gb7ce1fd888_0_8"/>
          <p:cNvSpPr txBox="1">
            <a:spLocks noGrp="1"/>
          </p:cNvSpPr>
          <p:nvPr>
            <p:ph type="sldNum" sz="quarter" idx="12"/>
          </p:nvPr>
        </p:nvSpPr>
        <p:spPr>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20</a:t>
            </a:fld>
            <a:endParaRPr/>
          </a:p>
        </p:txBody>
      </p:sp>
      <p:pic>
        <p:nvPicPr>
          <p:cNvPr id="6146" name="Picture 2" descr="Rain Out Line: Atlanta Sport and Social Club - Atlanta, GA">
            <a:extLst>
              <a:ext uri="{FF2B5EF4-FFF2-40B4-BE49-F238E27FC236}">
                <a16:creationId xmlns:a16="http://schemas.microsoft.com/office/drawing/2014/main" id="{4ADBC259-98FC-497E-9CA7-8343EBEC7D4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81300" y="4719626"/>
            <a:ext cx="3381375" cy="135255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98D668E0-3CFB-49FA-A7DD-84021800D1CA}"/>
              </a:ext>
            </a:extLst>
          </p:cNvPr>
          <p:cNvPicPr>
            <a:picLocks noChangeAspect="1"/>
          </p:cNvPicPr>
          <p:nvPr/>
        </p:nvPicPr>
        <p:blipFill>
          <a:blip r:embed="rId5"/>
          <a:stretch>
            <a:fillRect/>
          </a:stretch>
        </p:blipFill>
        <p:spPr>
          <a:xfrm>
            <a:off x="5948588" y="1690689"/>
            <a:ext cx="1895475" cy="238125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Shape 190"/>
        <p:cNvGrpSpPr/>
        <p:nvPr/>
      </p:nvGrpSpPr>
      <p:grpSpPr>
        <a:xfrm>
          <a:off x="0" y="0"/>
          <a:ext cx="0" cy="0"/>
          <a:chOff x="0" y="0"/>
          <a:chExt cx="0" cy="0"/>
        </a:xfrm>
      </p:grpSpPr>
      <p:sp>
        <p:nvSpPr>
          <p:cNvPr id="191" name="Google Shape;191;p24"/>
          <p:cNvSpPr txBox="1">
            <a:spLocks noGrp="1"/>
          </p:cNvSpPr>
          <p:nvPr>
            <p:ph type="title"/>
          </p:nvPr>
        </p:nvSpPr>
        <p:spPr>
          <a:xfrm>
            <a:off x="600076" y="136524"/>
            <a:ext cx="7886700" cy="1325563"/>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b="1" dirty="0">
                <a:latin typeface="+mn-lt"/>
              </a:rPr>
              <a:t>Park Rules</a:t>
            </a:r>
            <a:endParaRPr b="1" dirty="0">
              <a:latin typeface="+mn-lt"/>
            </a:endParaRPr>
          </a:p>
        </p:txBody>
      </p:sp>
      <p:sp>
        <p:nvSpPr>
          <p:cNvPr id="192" name="Google Shape;192;p24"/>
          <p:cNvSpPr txBox="1">
            <a:spLocks noGrp="1"/>
          </p:cNvSpPr>
          <p:nvPr>
            <p:ph idx="1"/>
          </p:nvPr>
        </p:nvSpPr>
        <p:spPr>
          <a:xfrm>
            <a:off x="600076" y="1091697"/>
            <a:ext cx="8075612" cy="3935412"/>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chemeClr val="dk1"/>
              </a:buClr>
              <a:buSzPts val="2700"/>
              <a:buFont typeface="Arial"/>
              <a:buChar char="•"/>
            </a:pPr>
            <a:r>
              <a:rPr lang="en-US" sz="2700" dirty="0"/>
              <a:t>Please leave outside food/drink at home. All parks have great concession stands.</a:t>
            </a:r>
          </a:p>
          <a:p>
            <a:pPr marL="342900" lvl="0" indent="-342900" algn="l" rtl="0">
              <a:lnSpc>
                <a:spcPct val="100000"/>
              </a:lnSpc>
              <a:spcBef>
                <a:spcPts val="0"/>
              </a:spcBef>
              <a:spcAft>
                <a:spcPts val="0"/>
              </a:spcAft>
              <a:buClr>
                <a:schemeClr val="dk1"/>
              </a:buClr>
              <a:buSzPts val="2700"/>
              <a:buFont typeface="Arial"/>
              <a:buChar char="•"/>
            </a:pPr>
            <a:r>
              <a:rPr lang="en-US" sz="2700" dirty="0"/>
              <a:t>Please leave your pets at home.</a:t>
            </a:r>
          </a:p>
          <a:p>
            <a:pPr marL="342900" lvl="0" indent="-342900" algn="l" rtl="0">
              <a:lnSpc>
                <a:spcPct val="100000"/>
              </a:lnSpc>
              <a:spcBef>
                <a:spcPts val="0"/>
              </a:spcBef>
              <a:spcAft>
                <a:spcPts val="0"/>
              </a:spcAft>
              <a:buClr>
                <a:schemeClr val="dk1"/>
              </a:buClr>
              <a:buSzPts val="2700"/>
              <a:buFont typeface="Arial"/>
              <a:buChar char="•"/>
            </a:pPr>
            <a:r>
              <a:rPr lang="en-US" sz="2700" dirty="0"/>
              <a:t>Also, no skateboarding or bikes in the park.</a:t>
            </a:r>
          </a:p>
          <a:p>
            <a:pPr marL="342900" lvl="0" indent="-342900" algn="l" rtl="0">
              <a:lnSpc>
                <a:spcPct val="100000"/>
              </a:lnSpc>
              <a:spcBef>
                <a:spcPts val="0"/>
              </a:spcBef>
              <a:spcAft>
                <a:spcPts val="0"/>
              </a:spcAft>
              <a:buClr>
                <a:schemeClr val="dk1"/>
              </a:buClr>
              <a:buSzPts val="2700"/>
              <a:buFont typeface="Arial"/>
              <a:buChar char="•"/>
            </a:pPr>
            <a:r>
              <a:rPr lang="en-US" sz="2700" dirty="0"/>
              <a:t>Smoking in designated areas only.</a:t>
            </a:r>
          </a:p>
          <a:p>
            <a:pPr marL="342900" lvl="0" indent="-342900" algn="l" rtl="0">
              <a:lnSpc>
                <a:spcPct val="100000"/>
              </a:lnSpc>
              <a:spcBef>
                <a:spcPts val="0"/>
              </a:spcBef>
              <a:spcAft>
                <a:spcPts val="0"/>
              </a:spcAft>
              <a:buClr>
                <a:schemeClr val="dk1"/>
              </a:buClr>
              <a:buSzPts val="2700"/>
              <a:buFont typeface="Arial"/>
              <a:buChar char="•"/>
            </a:pPr>
            <a:r>
              <a:rPr lang="en-US" sz="2700" dirty="0"/>
              <a:t>Please pass information on to your parents.</a:t>
            </a:r>
          </a:p>
          <a:p>
            <a:pPr marL="342900" lvl="0" indent="-342900" algn="l" rtl="0">
              <a:lnSpc>
                <a:spcPct val="100000"/>
              </a:lnSpc>
              <a:spcBef>
                <a:spcPts val="0"/>
              </a:spcBef>
              <a:spcAft>
                <a:spcPts val="0"/>
              </a:spcAft>
              <a:buClr>
                <a:schemeClr val="dk1"/>
              </a:buClr>
              <a:buSzPts val="2700"/>
              <a:buFont typeface="Arial"/>
              <a:buChar char="•"/>
            </a:pPr>
            <a:r>
              <a:rPr lang="en-US" sz="2700" dirty="0"/>
              <a:t>Eureka is public park. Some of these rules may not apply at Eureka only.</a:t>
            </a:r>
            <a:endParaRPr dirty="0"/>
          </a:p>
        </p:txBody>
      </p:sp>
      <p:sp>
        <p:nvSpPr>
          <p:cNvPr id="193" name="Google Shape;193;p24"/>
          <p:cNvSpPr txBox="1">
            <a:spLocks noGrp="1"/>
          </p:cNvSpPr>
          <p:nvPr>
            <p:ph type="sldNum" sz="quarter" idx="12"/>
          </p:nvPr>
        </p:nvSpPr>
        <p:spPr>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21</a:t>
            </a:fld>
            <a:endParaRPr/>
          </a:p>
        </p:txBody>
      </p:sp>
      <p:pic>
        <p:nvPicPr>
          <p:cNvPr id="2" name="Picture 1">
            <a:extLst>
              <a:ext uri="{FF2B5EF4-FFF2-40B4-BE49-F238E27FC236}">
                <a16:creationId xmlns:a16="http://schemas.microsoft.com/office/drawing/2014/main" id="{B8D36D60-479C-A969-B8D6-773E6CCF3967}"/>
              </a:ext>
            </a:extLst>
          </p:cNvPr>
          <p:cNvPicPr>
            <a:picLocks noChangeAspect="1"/>
          </p:cNvPicPr>
          <p:nvPr/>
        </p:nvPicPr>
        <p:blipFill>
          <a:blip r:embed="rId4"/>
          <a:stretch>
            <a:fillRect/>
          </a:stretch>
        </p:blipFill>
        <p:spPr>
          <a:xfrm>
            <a:off x="3318114" y="4529100"/>
            <a:ext cx="3031648" cy="2139987"/>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Shape 190"/>
        <p:cNvGrpSpPr/>
        <p:nvPr/>
      </p:nvGrpSpPr>
      <p:grpSpPr>
        <a:xfrm>
          <a:off x="0" y="0"/>
          <a:ext cx="0" cy="0"/>
          <a:chOff x="0" y="0"/>
          <a:chExt cx="0" cy="0"/>
        </a:xfrm>
      </p:grpSpPr>
      <p:sp>
        <p:nvSpPr>
          <p:cNvPr id="191" name="Google Shape;191;p24"/>
          <p:cNvSpPr txBox="1">
            <a:spLocks noGrp="1"/>
          </p:cNvSpPr>
          <p:nvPr>
            <p:ph type="title"/>
          </p:nvPr>
        </p:nvSpPr>
        <p:spPr>
          <a:xfrm>
            <a:off x="600076" y="0"/>
            <a:ext cx="7886700" cy="1325563"/>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dirty="0"/>
              <a:t>Help Maintain Your Fields</a:t>
            </a:r>
            <a:endParaRPr dirty="0"/>
          </a:p>
        </p:txBody>
      </p:sp>
      <p:sp>
        <p:nvSpPr>
          <p:cNvPr id="192" name="Google Shape;192;p24"/>
          <p:cNvSpPr txBox="1">
            <a:spLocks noGrp="1"/>
          </p:cNvSpPr>
          <p:nvPr>
            <p:ph idx="1"/>
          </p:nvPr>
        </p:nvSpPr>
        <p:spPr>
          <a:xfrm>
            <a:off x="600076" y="1091697"/>
            <a:ext cx="8075612" cy="3935412"/>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chemeClr val="dk1"/>
              </a:buClr>
              <a:buSzPts val="2700"/>
              <a:buFont typeface="Arial"/>
              <a:buChar char="•"/>
            </a:pPr>
            <a:r>
              <a:rPr lang="en-US" sz="2700" dirty="0"/>
              <a:t>Soft toss on outfield grass is not permitted.  Never hit balls into fencing.</a:t>
            </a:r>
            <a:endParaRPr dirty="0"/>
          </a:p>
          <a:p>
            <a:pPr marL="342900" lvl="0" indent="-342900" algn="l" rtl="0">
              <a:lnSpc>
                <a:spcPct val="100000"/>
              </a:lnSpc>
              <a:spcBef>
                <a:spcPts val="540"/>
              </a:spcBef>
              <a:spcAft>
                <a:spcPts val="0"/>
              </a:spcAft>
              <a:buClr>
                <a:schemeClr val="dk1"/>
              </a:buClr>
              <a:buSzPts val="2700"/>
              <a:buFont typeface="Arial"/>
              <a:buChar char="•"/>
            </a:pPr>
            <a:r>
              <a:rPr lang="en-US" sz="2700" dirty="0"/>
              <a:t>Please keep players off the infield/outfield foul lines.</a:t>
            </a:r>
            <a:endParaRPr dirty="0"/>
          </a:p>
          <a:p>
            <a:pPr marL="342900" lvl="0" indent="-342900" algn="l" rtl="0">
              <a:lnSpc>
                <a:spcPct val="100000"/>
              </a:lnSpc>
              <a:spcBef>
                <a:spcPts val="540"/>
              </a:spcBef>
              <a:spcAft>
                <a:spcPts val="0"/>
              </a:spcAft>
              <a:buClr>
                <a:schemeClr val="dk1"/>
              </a:buClr>
              <a:buSzPts val="2700"/>
              <a:buFont typeface="Arial"/>
              <a:buChar char="•"/>
            </a:pPr>
            <a:r>
              <a:rPr lang="en-US" sz="2700" dirty="0"/>
              <a:t>For pregame infield, hit  from 3</a:t>
            </a:r>
            <a:r>
              <a:rPr lang="en-US" sz="2700" baseline="30000" dirty="0"/>
              <a:t>rd</a:t>
            </a:r>
            <a:r>
              <a:rPr lang="en-US" sz="2700" dirty="0"/>
              <a:t> to 2</a:t>
            </a:r>
            <a:r>
              <a:rPr lang="en-US" sz="2700" baseline="30000" dirty="0"/>
              <a:t>nd</a:t>
            </a:r>
            <a:r>
              <a:rPr lang="en-US" sz="2700" dirty="0"/>
              <a:t> or 1</a:t>
            </a:r>
            <a:r>
              <a:rPr lang="en-US" sz="2700" baseline="30000" dirty="0"/>
              <a:t>st</a:t>
            </a:r>
            <a:r>
              <a:rPr lang="en-US" sz="2700" dirty="0"/>
              <a:t> to 2</a:t>
            </a:r>
            <a:r>
              <a:rPr lang="en-US" sz="2700" baseline="30000" dirty="0"/>
              <a:t>nd</a:t>
            </a:r>
            <a:endParaRPr sz="2700" dirty="0"/>
          </a:p>
          <a:p>
            <a:pPr marL="742950" lvl="1" indent="-285750" algn="l" rtl="0">
              <a:lnSpc>
                <a:spcPct val="100000"/>
              </a:lnSpc>
              <a:spcBef>
                <a:spcPts val="460"/>
              </a:spcBef>
              <a:spcAft>
                <a:spcPts val="0"/>
              </a:spcAft>
              <a:buClr>
                <a:schemeClr val="dk1"/>
              </a:buClr>
              <a:buSzPts val="2300"/>
              <a:buFont typeface="Arial"/>
              <a:buChar char="•"/>
            </a:pPr>
            <a:r>
              <a:rPr lang="en-US" sz="2300" dirty="0"/>
              <a:t>Keep off any grass areas on the infield</a:t>
            </a:r>
            <a:endParaRPr dirty="0"/>
          </a:p>
          <a:p>
            <a:pPr marL="342900" lvl="0" indent="-342900" algn="l" rtl="0">
              <a:lnSpc>
                <a:spcPct val="100000"/>
              </a:lnSpc>
              <a:spcBef>
                <a:spcPts val="540"/>
              </a:spcBef>
              <a:spcAft>
                <a:spcPts val="0"/>
              </a:spcAft>
              <a:buClr>
                <a:schemeClr val="dk1"/>
              </a:buClr>
              <a:buSzPts val="2700"/>
              <a:buFont typeface="Arial"/>
              <a:buChar char="•"/>
            </a:pPr>
            <a:r>
              <a:rPr lang="en-US" sz="2700" dirty="0"/>
              <a:t>No batting practice on the field is permitted prior to the game.</a:t>
            </a:r>
            <a:endParaRPr dirty="0"/>
          </a:p>
          <a:p>
            <a:pPr marL="342900" lvl="0" indent="-342900" algn="l" rtl="0">
              <a:lnSpc>
                <a:spcPct val="100000"/>
              </a:lnSpc>
              <a:spcBef>
                <a:spcPts val="540"/>
              </a:spcBef>
              <a:spcAft>
                <a:spcPts val="0"/>
              </a:spcAft>
              <a:buClr>
                <a:schemeClr val="dk1"/>
              </a:buClr>
              <a:buSzPts val="2700"/>
              <a:buFont typeface="Arial"/>
              <a:buChar char="•"/>
            </a:pPr>
            <a:r>
              <a:rPr lang="en-US" sz="2700" dirty="0"/>
              <a:t>Do not warm up pitchers prior to the game on field mound</a:t>
            </a:r>
            <a:endParaRPr dirty="0"/>
          </a:p>
        </p:txBody>
      </p:sp>
      <p:sp>
        <p:nvSpPr>
          <p:cNvPr id="193" name="Google Shape;193;p24"/>
          <p:cNvSpPr txBox="1">
            <a:spLocks noGrp="1"/>
          </p:cNvSpPr>
          <p:nvPr>
            <p:ph type="sldNum" sz="quarter" idx="12"/>
          </p:nvPr>
        </p:nvSpPr>
        <p:spPr>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22</a:t>
            </a:fld>
            <a:endParaRPr/>
          </a:p>
        </p:txBody>
      </p:sp>
      <p:pic>
        <p:nvPicPr>
          <p:cNvPr id="10242" name="Picture 2" descr="2005-36">
            <a:extLst>
              <a:ext uri="{FF2B5EF4-FFF2-40B4-BE49-F238E27FC236}">
                <a16:creationId xmlns:a16="http://schemas.microsoft.com/office/drawing/2014/main" id="{FDC8173A-676D-4377-A8C4-F1A51A79C85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84767" y="4818878"/>
            <a:ext cx="4493395" cy="15852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1758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Shape 197"/>
        <p:cNvGrpSpPr/>
        <p:nvPr/>
      </p:nvGrpSpPr>
      <p:grpSpPr>
        <a:xfrm>
          <a:off x="0" y="0"/>
          <a:ext cx="0" cy="0"/>
          <a:chOff x="0" y="0"/>
          <a:chExt cx="0" cy="0"/>
        </a:xfrm>
      </p:grpSpPr>
      <p:sp>
        <p:nvSpPr>
          <p:cNvPr id="198" name="Google Shape;198;p25"/>
          <p:cNvSpPr txBox="1">
            <a:spLocks noGrp="1"/>
          </p:cNvSpPr>
          <p:nvPr>
            <p:ph type="title"/>
          </p:nvPr>
        </p:nvSpPr>
        <p:spPr>
          <a:xfrm>
            <a:off x="584924" y="28409"/>
            <a:ext cx="8064500" cy="792162"/>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400" dirty="0"/>
              <a:t>Before and After Games</a:t>
            </a:r>
            <a:endParaRPr sz="4400" dirty="0"/>
          </a:p>
        </p:txBody>
      </p:sp>
      <p:sp>
        <p:nvSpPr>
          <p:cNvPr id="199" name="Google Shape;199;p25"/>
          <p:cNvSpPr txBox="1">
            <a:spLocks noGrp="1"/>
          </p:cNvSpPr>
          <p:nvPr>
            <p:ph idx="1"/>
          </p:nvPr>
        </p:nvSpPr>
        <p:spPr>
          <a:xfrm>
            <a:off x="656455" y="704240"/>
            <a:ext cx="8075612" cy="363220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chemeClr val="dk1"/>
              </a:buClr>
              <a:buSzPts val="3200"/>
              <a:buFont typeface="Arial"/>
              <a:buChar char="•"/>
            </a:pPr>
            <a:r>
              <a:rPr lang="en-US" sz="2800" dirty="0"/>
              <a:t>See something, say something</a:t>
            </a:r>
            <a:endParaRPr sz="2800" dirty="0"/>
          </a:p>
          <a:p>
            <a:pPr marL="742950" lvl="1" indent="-285750" algn="l" rtl="0">
              <a:lnSpc>
                <a:spcPct val="100000"/>
              </a:lnSpc>
              <a:spcBef>
                <a:spcPts val="560"/>
              </a:spcBef>
              <a:spcAft>
                <a:spcPts val="0"/>
              </a:spcAft>
              <a:buClr>
                <a:schemeClr val="dk1"/>
              </a:buClr>
              <a:buSzPts val="2800"/>
              <a:buFont typeface="Arial"/>
              <a:buChar char="•"/>
            </a:pPr>
            <a:r>
              <a:rPr lang="en-US" sz="2800" dirty="0"/>
              <a:t>If you notice an issue with field equipment or conditions, please alert the UIC or board member for immediate attention.</a:t>
            </a:r>
            <a:endParaRPr sz="2800" dirty="0"/>
          </a:p>
          <a:p>
            <a:pPr marL="342900" lvl="0" indent="-342900" algn="l" rtl="0">
              <a:lnSpc>
                <a:spcPct val="100000"/>
              </a:lnSpc>
              <a:spcBef>
                <a:spcPts val="640"/>
              </a:spcBef>
              <a:spcAft>
                <a:spcPts val="0"/>
              </a:spcAft>
              <a:buClr>
                <a:schemeClr val="dk1"/>
              </a:buClr>
              <a:buSzPts val="3200"/>
              <a:buFont typeface="Arial"/>
              <a:buChar char="•"/>
            </a:pPr>
            <a:r>
              <a:rPr lang="en-US" sz="2800" dirty="0"/>
              <a:t>Please clean up your dugout and vacate following your game.</a:t>
            </a:r>
            <a:endParaRPr sz="2800" dirty="0"/>
          </a:p>
          <a:p>
            <a:pPr marL="742950" lvl="1" indent="-285750" algn="l" rtl="0">
              <a:lnSpc>
                <a:spcPct val="100000"/>
              </a:lnSpc>
              <a:spcBef>
                <a:spcPts val="560"/>
              </a:spcBef>
              <a:spcAft>
                <a:spcPts val="0"/>
              </a:spcAft>
              <a:buClr>
                <a:schemeClr val="dk1"/>
              </a:buClr>
              <a:buSzPts val="2800"/>
              <a:buFont typeface="Arial"/>
              <a:buChar char="•"/>
            </a:pPr>
            <a:r>
              <a:rPr lang="en-US" sz="2800" dirty="0"/>
              <a:t>Talk to your team off the field</a:t>
            </a:r>
            <a:endParaRPr sz="2800" dirty="0"/>
          </a:p>
          <a:p>
            <a:pPr marL="0" lvl="0" indent="0" algn="l" rtl="0">
              <a:lnSpc>
                <a:spcPct val="100000"/>
              </a:lnSpc>
              <a:spcBef>
                <a:spcPts val="640"/>
              </a:spcBef>
              <a:spcAft>
                <a:spcPts val="0"/>
              </a:spcAft>
              <a:buClr>
                <a:schemeClr val="dk1"/>
              </a:buClr>
              <a:buSzPts val="3200"/>
              <a:buNone/>
            </a:pPr>
            <a:endParaRPr dirty="0"/>
          </a:p>
        </p:txBody>
      </p:sp>
      <p:sp>
        <p:nvSpPr>
          <p:cNvPr id="200" name="Google Shape;200;p25"/>
          <p:cNvSpPr txBox="1">
            <a:spLocks noGrp="1"/>
          </p:cNvSpPr>
          <p:nvPr>
            <p:ph type="sldNum" sz="quarter" idx="12"/>
          </p:nvPr>
        </p:nvSpPr>
        <p:spPr>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23</a:t>
            </a:fld>
            <a:endParaRPr/>
          </a:p>
        </p:txBody>
      </p:sp>
      <p:pic>
        <p:nvPicPr>
          <p:cNvPr id="2" name="Picture 1">
            <a:extLst>
              <a:ext uri="{FF2B5EF4-FFF2-40B4-BE49-F238E27FC236}">
                <a16:creationId xmlns:a16="http://schemas.microsoft.com/office/drawing/2014/main" id="{BF8B320C-40C3-43AA-B96B-149D0D002B5A}"/>
              </a:ext>
            </a:extLst>
          </p:cNvPr>
          <p:cNvPicPr>
            <a:picLocks noChangeAspect="1"/>
          </p:cNvPicPr>
          <p:nvPr/>
        </p:nvPicPr>
        <p:blipFill>
          <a:blip r:embed="rId4"/>
          <a:stretch>
            <a:fillRect/>
          </a:stretch>
        </p:blipFill>
        <p:spPr>
          <a:xfrm>
            <a:off x="3208345" y="4399814"/>
            <a:ext cx="2727310" cy="2042850"/>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Shape 207"/>
        <p:cNvGrpSpPr/>
        <p:nvPr/>
      </p:nvGrpSpPr>
      <p:grpSpPr>
        <a:xfrm>
          <a:off x="0" y="0"/>
          <a:ext cx="0" cy="0"/>
          <a:chOff x="0" y="0"/>
          <a:chExt cx="0" cy="0"/>
        </a:xfrm>
      </p:grpSpPr>
      <p:sp>
        <p:nvSpPr>
          <p:cNvPr id="208" name="Google Shape;208;p26"/>
          <p:cNvSpPr txBox="1">
            <a:spLocks noGrp="1"/>
          </p:cNvSpPr>
          <p:nvPr>
            <p:ph type="title"/>
          </p:nvPr>
        </p:nvSpPr>
        <p:spPr>
          <a:xfrm>
            <a:off x="611188" y="0"/>
            <a:ext cx="8064500" cy="792162"/>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dirty="0">
                <a:solidFill>
                  <a:srgbClr val="000000"/>
                </a:solidFill>
              </a:rPr>
              <a:t>STLWEST Bat Rules (Baseball)</a:t>
            </a:r>
            <a:endParaRPr dirty="0">
              <a:solidFill>
                <a:srgbClr val="000000"/>
              </a:solidFill>
            </a:endParaRPr>
          </a:p>
        </p:txBody>
      </p:sp>
      <p:sp>
        <p:nvSpPr>
          <p:cNvPr id="209" name="Google Shape;209;p26"/>
          <p:cNvSpPr txBox="1">
            <a:spLocks noGrp="1"/>
          </p:cNvSpPr>
          <p:nvPr>
            <p:ph idx="1"/>
          </p:nvPr>
        </p:nvSpPr>
        <p:spPr>
          <a:xfrm>
            <a:off x="468312" y="710769"/>
            <a:ext cx="8169275" cy="5211763"/>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chemeClr val="dk1"/>
              </a:buClr>
              <a:buSzPts val="2800"/>
              <a:buChar char="•"/>
            </a:pPr>
            <a:r>
              <a:rPr lang="en-US" sz="2800" dirty="0"/>
              <a:t>BPF 1.15 stamp (USSSA)</a:t>
            </a:r>
            <a:endParaRPr dirty="0"/>
          </a:p>
          <a:p>
            <a:pPr marL="342900" lvl="0" indent="-342900" algn="l" rtl="0">
              <a:lnSpc>
                <a:spcPct val="100000"/>
              </a:lnSpc>
              <a:spcBef>
                <a:spcPts val="560"/>
              </a:spcBef>
              <a:spcAft>
                <a:spcPts val="0"/>
              </a:spcAft>
              <a:buClr>
                <a:schemeClr val="dk1"/>
              </a:buClr>
              <a:buSzPts val="2800"/>
              <a:buChar char="•"/>
            </a:pPr>
            <a:r>
              <a:rPr lang="en-US" sz="2800" dirty="0"/>
              <a:t>USA Baseball, BBCOR,</a:t>
            </a:r>
            <a:endParaRPr dirty="0"/>
          </a:p>
          <a:p>
            <a:pPr marL="0" lvl="0" indent="0" algn="l" rtl="0">
              <a:lnSpc>
                <a:spcPct val="100000"/>
              </a:lnSpc>
              <a:spcBef>
                <a:spcPts val="560"/>
              </a:spcBef>
              <a:spcAft>
                <a:spcPts val="0"/>
              </a:spcAft>
              <a:buClr>
                <a:schemeClr val="dk1"/>
              </a:buClr>
              <a:buSzPts val="2800"/>
              <a:buNone/>
            </a:pPr>
            <a:r>
              <a:rPr lang="en-US" sz="2800" dirty="0"/>
              <a:t>    and wood bats are allowed </a:t>
            </a:r>
            <a:endParaRPr sz="2800" dirty="0"/>
          </a:p>
          <a:p>
            <a:pPr marL="342900" lvl="0" indent="-342900" algn="l" rtl="0">
              <a:lnSpc>
                <a:spcPct val="100000"/>
              </a:lnSpc>
              <a:spcBef>
                <a:spcPts val="560"/>
              </a:spcBef>
              <a:spcAft>
                <a:spcPts val="0"/>
              </a:spcAft>
              <a:buClr>
                <a:schemeClr val="dk1"/>
              </a:buClr>
              <a:buSzPts val="2800"/>
              <a:buChar char="•"/>
            </a:pPr>
            <a:r>
              <a:rPr lang="en-US" sz="2800" dirty="0"/>
              <a:t>No drop rules</a:t>
            </a:r>
            <a:endParaRPr dirty="0"/>
          </a:p>
          <a:p>
            <a:pPr marL="342900" lvl="0" indent="-342900" algn="l" rtl="0">
              <a:lnSpc>
                <a:spcPct val="100000"/>
              </a:lnSpc>
              <a:spcBef>
                <a:spcPts val="560"/>
              </a:spcBef>
              <a:spcAft>
                <a:spcPts val="0"/>
              </a:spcAft>
              <a:buClr>
                <a:schemeClr val="dk1"/>
              </a:buClr>
              <a:buSzPts val="2800"/>
              <a:buChar char="•"/>
            </a:pPr>
            <a:r>
              <a:rPr lang="en-US" sz="2800" dirty="0"/>
              <a:t>The maximum diameter is two and three quarters inches (2 3/4") and the maximum length is thirty-six inches (36"). </a:t>
            </a:r>
          </a:p>
          <a:p>
            <a:pPr marL="342900" lvl="0" indent="-342900" algn="l" rtl="0">
              <a:lnSpc>
                <a:spcPct val="100000"/>
              </a:lnSpc>
              <a:spcBef>
                <a:spcPts val="560"/>
              </a:spcBef>
              <a:spcAft>
                <a:spcPts val="0"/>
              </a:spcAft>
              <a:buClr>
                <a:schemeClr val="dk1"/>
              </a:buClr>
              <a:buSzPts val="2800"/>
              <a:buChar char="•"/>
            </a:pPr>
            <a:r>
              <a:rPr lang="en-US" sz="2800" dirty="0"/>
              <a:t>Baseball bats only for baseball. No Softball, T-Ball or “coach pitch” bats.</a:t>
            </a:r>
            <a:endParaRPr dirty="0"/>
          </a:p>
        </p:txBody>
      </p:sp>
      <p:sp>
        <p:nvSpPr>
          <p:cNvPr id="210" name="Google Shape;210;p26"/>
          <p:cNvSpPr txBox="1"/>
          <p:nvPr/>
        </p:nvSpPr>
        <p:spPr>
          <a:xfrm>
            <a:off x="4422290" y="4638822"/>
            <a:ext cx="1087919" cy="43498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11" name="Google Shape;211;p26" descr="Image result for mizzou baseball"/>
          <p:cNvPicPr preferRelativeResize="0"/>
          <p:nvPr/>
        </p:nvPicPr>
        <p:blipFill rotWithShape="1">
          <a:blip r:embed="rId4">
            <a:alphaModFix/>
          </a:blip>
          <a:srcRect/>
          <a:stretch/>
        </p:blipFill>
        <p:spPr>
          <a:xfrm>
            <a:off x="5398449" y="710769"/>
            <a:ext cx="3427573" cy="1919441"/>
          </a:xfrm>
          <a:prstGeom prst="rect">
            <a:avLst/>
          </a:prstGeom>
          <a:noFill/>
          <a:ln>
            <a:noFill/>
          </a:ln>
        </p:spPr>
      </p:pic>
      <p:pic>
        <p:nvPicPr>
          <p:cNvPr id="2050" name="Picture 2">
            <a:extLst>
              <a:ext uri="{FF2B5EF4-FFF2-40B4-BE49-F238E27FC236}">
                <a16:creationId xmlns:a16="http://schemas.microsoft.com/office/drawing/2014/main" id="{8E2F92CD-980C-43DB-8ADB-B74C243BB60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74607" y="5045270"/>
            <a:ext cx="1906433" cy="1540552"/>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id="{9C76C977-0088-43EA-A11E-D7BE95EFD60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86095" y="5073806"/>
            <a:ext cx="1625443" cy="1625443"/>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a:extLst>
              <a:ext uri="{FF2B5EF4-FFF2-40B4-BE49-F238E27FC236}">
                <a16:creationId xmlns:a16="http://schemas.microsoft.com/office/drawing/2014/main" id="{38B0D3C5-9494-40D8-B1D4-8C0D5EB3B1C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1188" y="5516562"/>
            <a:ext cx="2857500" cy="1152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62361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Shape 207"/>
        <p:cNvGrpSpPr/>
        <p:nvPr/>
      </p:nvGrpSpPr>
      <p:grpSpPr>
        <a:xfrm>
          <a:off x="0" y="0"/>
          <a:ext cx="0" cy="0"/>
          <a:chOff x="0" y="0"/>
          <a:chExt cx="0" cy="0"/>
        </a:xfrm>
      </p:grpSpPr>
      <p:sp>
        <p:nvSpPr>
          <p:cNvPr id="208" name="Google Shape;208;p26"/>
          <p:cNvSpPr txBox="1">
            <a:spLocks noGrp="1"/>
          </p:cNvSpPr>
          <p:nvPr>
            <p:ph type="title"/>
          </p:nvPr>
        </p:nvSpPr>
        <p:spPr>
          <a:xfrm>
            <a:off x="611188" y="0"/>
            <a:ext cx="8064500" cy="792162"/>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dirty="0">
                <a:solidFill>
                  <a:srgbClr val="000000"/>
                </a:solidFill>
              </a:rPr>
              <a:t>STLWEST Bat Rules (Softball)</a:t>
            </a:r>
            <a:endParaRPr dirty="0">
              <a:solidFill>
                <a:srgbClr val="000000"/>
              </a:solidFill>
            </a:endParaRPr>
          </a:p>
        </p:txBody>
      </p:sp>
      <p:sp>
        <p:nvSpPr>
          <p:cNvPr id="209" name="Google Shape;209;p26"/>
          <p:cNvSpPr txBox="1">
            <a:spLocks noGrp="1"/>
          </p:cNvSpPr>
          <p:nvPr>
            <p:ph idx="1"/>
          </p:nvPr>
        </p:nvSpPr>
        <p:spPr>
          <a:xfrm>
            <a:off x="468312" y="823118"/>
            <a:ext cx="8492808" cy="5211763"/>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chemeClr val="dk1"/>
              </a:buClr>
              <a:buSzPts val="2800"/>
              <a:buChar char="•"/>
            </a:pPr>
            <a:r>
              <a:rPr lang="en-US" sz="2800" dirty="0"/>
              <a:t>All bats must bear the USA/ASA/NSA/USSSA approved certification mark.</a:t>
            </a:r>
          </a:p>
          <a:p>
            <a:pPr marL="342900" lvl="0" indent="-342900" algn="l" rtl="0">
              <a:lnSpc>
                <a:spcPct val="100000"/>
              </a:lnSpc>
              <a:spcBef>
                <a:spcPts val="0"/>
              </a:spcBef>
              <a:spcAft>
                <a:spcPts val="0"/>
              </a:spcAft>
              <a:buClr>
                <a:schemeClr val="dk1"/>
              </a:buClr>
              <a:buSzPts val="2800"/>
              <a:buChar char="•"/>
            </a:pPr>
            <a:r>
              <a:rPr lang="en-US" sz="2800" dirty="0"/>
              <a:t>The maximum diameter is two and one quarter inch (2 1/4") and the maximum length is thirty-four inches (34"). Max weight is thirty-eight ounces (38oz).</a:t>
            </a:r>
          </a:p>
          <a:p>
            <a:pPr marL="342900" lvl="0" indent="-342900" algn="l" rtl="0">
              <a:lnSpc>
                <a:spcPct val="100000"/>
              </a:lnSpc>
              <a:spcBef>
                <a:spcPts val="560"/>
              </a:spcBef>
              <a:spcAft>
                <a:spcPts val="0"/>
              </a:spcAft>
              <a:buClr>
                <a:schemeClr val="dk1"/>
              </a:buClr>
              <a:buSzPts val="2800"/>
              <a:buChar char="•"/>
            </a:pPr>
            <a:r>
              <a:rPr lang="en-US" sz="2800" dirty="0"/>
              <a:t>Softball bats only for Softball. No Baseball, T-Ball or “coach pitch” bats.</a:t>
            </a:r>
            <a:endParaRPr dirty="0"/>
          </a:p>
        </p:txBody>
      </p:sp>
      <p:sp>
        <p:nvSpPr>
          <p:cNvPr id="210" name="Google Shape;210;p26"/>
          <p:cNvSpPr txBox="1"/>
          <p:nvPr/>
        </p:nvSpPr>
        <p:spPr>
          <a:xfrm>
            <a:off x="4422290" y="4638822"/>
            <a:ext cx="1087919" cy="43498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 name="Picture 2">
            <a:extLst>
              <a:ext uri="{FF2B5EF4-FFF2-40B4-BE49-F238E27FC236}">
                <a16:creationId xmlns:a16="http://schemas.microsoft.com/office/drawing/2014/main" id="{BEC4E903-6ABB-43D1-B7FC-9E025325623B}"/>
              </a:ext>
            </a:extLst>
          </p:cNvPr>
          <p:cNvPicPr>
            <a:picLocks noChangeAspect="1"/>
          </p:cNvPicPr>
          <p:nvPr/>
        </p:nvPicPr>
        <p:blipFill>
          <a:blip r:embed="rId4"/>
          <a:stretch>
            <a:fillRect/>
          </a:stretch>
        </p:blipFill>
        <p:spPr>
          <a:xfrm>
            <a:off x="442442" y="4392611"/>
            <a:ext cx="8233246" cy="1642270"/>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Shape 218"/>
        <p:cNvGrpSpPr/>
        <p:nvPr/>
      </p:nvGrpSpPr>
      <p:grpSpPr>
        <a:xfrm>
          <a:off x="0" y="0"/>
          <a:ext cx="0" cy="0"/>
          <a:chOff x="0" y="0"/>
          <a:chExt cx="0" cy="0"/>
        </a:xfrm>
      </p:grpSpPr>
      <p:sp>
        <p:nvSpPr>
          <p:cNvPr id="219" name="Google Shape;219;p27"/>
          <p:cNvSpPr txBox="1">
            <a:spLocks noGrp="1"/>
          </p:cNvSpPr>
          <p:nvPr>
            <p:ph type="title"/>
          </p:nvPr>
        </p:nvSpPr>
        <p:spPr>
          <a:xfrm>
            <a:off x="628650" y="71511"/>
            <a:ext cx="7886700" cy="1325563"/>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200" u="sng" dirty="0">
                <a:solidFill>
                  <a:srgbClr val="000000"/>
                </a:solidFill>
              </a:rPr>
              <a:t>It is Your Responsibility</a:t>
            </a:r>
            <a:endParaRPr sz="3800" dirty="0">
              <a:solidFill>
                <a:srgbClr val="000000"/>
              </a:solidFill>
            </a:endParaRPr>
          </a:p>
        </p:txBody>
      </p:sp>
      <p:sp>
        <p:nvSpPr>
          <p:cNvPr id="220" name="Google Shape;220;p27"/>
          <p:cNvSpPr txBox="1">
            <a:spLocks noGrp="1"/>
          </p:cNvSpPr>
          <p:nvPr>
            <p:ph idx="1"/>
          </p:nvPr>
        </p:nvSpPr>
        <p:spPr>
          <a:xfrm>
            <a:off x="611188" y="1066800"/>
            <a:ext cx="8075612" cy="38862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3200"/>
              <a:buNone/>
            </a:pPr>
            <a:r>
              <a:rPr lang="en-US" sz="3200" dirty="0">
                <a:latin typeface="Arial"/>
                <a:ea typeface="Arial"/>
                <a:cs typeface="Arial"/>
                <a:sym typeface="Arial"/>
              </a:rPr>
              <a:t>Managers are solely responsible for their coaches, players, parents and fans.</a:t>
            </a:r>
            <a:endParaRPr sz="3200" dirty="0"/>
          </a:p>
          <a:p>
            <a:pPr marL="0" lvl="0" indent="0" algn="l" rtl="0">
              <a:lnSpc>
                <a:spcPct val="100000"/>
              </a:lnSpc>
              <a:spcBef>
                <a:spcPts val="640"/>
              </a:spcBef>
              <a:spcAft>
                <a:spcPts val="0"/>
              </a:spcAft>
              <a:buClr>
                <a:schemeClr val="dk1"/>
              </a:buClr>
              <a:buSzPts val="3200"/>
              <a:buNone/>
            </a:pPr>
            <a:endParaRPr sz="3200" dirty="0">
              <a:latin typeface="Arial"/>
              <a:ea typeface="Arial"/>
              <a:cs typeface="Arial"/>
              <a:sym typeface="Arial"/>
            </a:endParaRPr>
          </a:p>
          <a:p>
            <a:pPr marL="0" lvl="0" indent="0" algn="l" rtl="0">
              <a:lnSpc>
                <a:spcPct val="100000"/>
              </a:lnSpc>
              <a:spcBef>
                <a:spcPts val="640"/>
              </a:spcBef>
              <a:spcAft>
                <a:spcPts val="0"/>
              </a:spcAft>
              <a:buClr>
                <a:schemeClr val="dk1"/>
              </a:buClr>
              <a:buSzPts val="3200"/>
              <a:buNone/>
            </a:pPr>
            <a:r>
              <a:rPr lang="en-US" sz="3200" dirty="0">
                <a:latin typeface="Arial"/>
                <a:ea typeface="Arial"/>
                <a:cs typeface="Arial"/>
                <a:sym typeface="Arial"/>
              </a:rPr>
              <a:t>Hostility between teams, coaches, players, parents, or fans is strictly prohibited</a:t>
            </a:r>
            <a:endParaRPr sz="3200" dirty="0"/>
          </a:p>
          <a:p>
            <a:pPr marL="342900" lvl="0" indent="-139700" algn="l" rtl="0">
              <a:lnSpc>
                <a:spcPct val="100000"/>
              </a:lnSpc>
              <a:spcBef>
                <a:spcPts val="640"/>
              </a:spcBef>
              <a:spcAft>
                <a:spcPts val="0"/>
              </a:spcAft>
              <a:buClr>
                <a:schemeClr val="dk1"/>
              </a:buClr>
              <a:buSzPts val="3200"/>
              <a:buFont typeface="Arial"/>
              <a:buNone/>
            </a:pPr>
            <a:endParaRPr dirty="0"/>
          </a:p>
        </p:txBody>
      </p:sp>
      <p:pic>
        <p:nvPicPr>
          <p:cNvPr id="8196" name="Picture 4" descr="Violent behavior in baseball contributes to umpire shortage | 9news.com">
            <a:extLst>
              <a:ext uri="{FF2B5EF4-FFF2-40B4-BE49-F238E27FC236}">
                <a16:creationId xmlns:a16="http://schemas.microsoft.com/office/drawing/2014/main" id="{911685E5-34E2-4FD9-AAE5-4ECB7CBB122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43300" y="4031980"/>
            <a:ext cx="4057399" cy="228228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Shape 224"/>
        <p:cNvGrpSpPr/>
        <p:nvPr/>
      </p:nvGrpSpPr>
      <p:grpSpPr>
        <a:xfrm>
          <a:off x="0" y="0"/>
          <a:ext cx="0" cy="0"/>
          <a:chOff x="0" y="0"/>
          <a:chExt cx="0" cy="0"/>
        </a:xfrm>
      </p:grpSpPr>
      <p:sp>
        <p:nvSpPr>
          <p:cNvPr id="225" name="Google Shape;225;p28"/>
          <p:cNvSpPr txBox="1">
            <a:spLocks noGrp="1"/>
          </p:cNvSpPr>
          <p:nvPr>
            <p:ph type="title"/>
          </p:nvPr>
        </p:nvSpPr>
        <p:spPr>
          <a:xfrm>
            <a:off x="611188" y="188912"/>
            <a:ext cx="8064500" cy="1106487"/>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solidFill>
                  <a:srgbClr val="000000"/>
                </a:solidFill>
              </a:rPr>
              <a:t>Unacceptable Actions/Behavior Towards Umpires </a:t>
            </a:r>
            <a:endParaRPr>
              <a:solidFill>
                <a:srgbClr val="000000"/>
              </a:solidFill>
            </a:endParaRPr>
          </a:p>
        </p:txBody>
      </p:sp>
      <p:sp>
        <p:nvSpPr>
          <p:cNvPr id="226" name="Google Shape;226;p28"/>
          <p:cNvSpPr txBox="1">
            <a:spLocks noGrp="1"/>
          </p:cNvSpPr>
          <p:nvPr>
            <p:ph idx="1"/>
          </p:nvPr>
        </p:nvSpPr>
        <p:spPr>
          <a:xfrm>
            <a:off x="1102418" y="1612950"/>
            <a:ext cx="7879600" cy="363210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chemeClr val="dk1"/>
              </a:buClr>
              <a:buSzPts val="2800"/>
              <a:buFont typeface="Arial"/>
              <a:buChar char="•"/>
            </a:pPr>
            <a:r>
              <a:rPr lang="en-US" sz="2800" dirty="0">
                <a:latin typeface="Arial"/>
                <a:ea typeface="Arial"/>
                <a:cs typeface="Arial"/>
                <a:sym typeface="Arial"/>
              </a:rPr>
              <a:t>Constant badgering or yelling</a:t>
            </a:r>
            <a:endParaRPr sz="2800" dirty="0">
              <a:latin typeface="Arial"/>
              <a:ea typeface="Arial"/>
              <a:cs typeface="Arial"/>
              <a:sym typeface="Arial"/>
            </a:endParaRPr>
          </a:p>
          <a:p>
            <a:pPr marL="342900" lvl="0" indent="-342900" algn="l" rtl="0">
              <a:lnSpc>
                <a:spcPct val="100000"/>
              </a:lnSpc>
              <a:spcBef>
                <a:spcPts val="560"/>
              </a:spcBef>
              <a:spcAft>
                <a:spcPts val="0"/>
              </a:spcAft>
              <a:buClr>
                <a:schemeClr val="dk1"/>
              </a:buClr>
              <a:buSzPts val="2800"/>
              <a:buFont typeface="Arial"/>
              <a:buChar char="•"/>
            </a:pPr>
            <a:r>
              <a:rPr lang="en-US" sz="2800" dirty="0">
                <a:latin typeface="Arial"/>
                <a:ea typeface="Arial"/>
                <a:cs typeface="Arial"/>
                <a:sym typeface="Arial"/>
              </a:rPr>
              <a:t>Intimidating or threatening</a:t>
            </a:r>
            <a:endParaRPr sz="2800" dirty="0">
              <a:latin typeface="Arial"/>
              <a:ea typeface="Arial"/>
              <a:cs typeface="Arial"/>
              <a:sym typeface="Arial"/>
            </a:endParaRPr>
          </a:p>
          <a:p>
            <a:pPr marL="342900" lvl="0" indent="-342900" algn="l" rtl="0">
              <a:lnSpc>
                <a:spcPct val="100000"/>
              </a:lnSpc>
              <a:spcBef>
                <a:spcPts val="560"/>
              </a:spcBef>
              <a:spcAft>
                <a:spcPts val="0"/>
              </a:spcAft>
              <a:buClr>
                <a:schemeClr val="dk1"/>
              </a:buClr>
              <a:buSzPts val="2800"/>
              <a:buFont typeface="Arial"/>
              <a:buChar char="•"/>
            </a:pPr>
            <a:r>
              <a:rPr lang="en-US" sz="2800" dirty="0">
                <a:latin typeface="Arial"/>
                <a:ea typeface="Arial"/>
                <a:cs typeface="Arial"/>
                <a:sym typeface="Arial"/>
              </a:rPr>
              <a:t>Vulgar language </a:t>
            </a:r>
            <a:endParaRPr sz="2800" dirty="0"/>
          </a:p>
          <a:p>
            <a:pPr marL="342900" lvl="0" indent="-342900" algn="l" rtl="0">
              <a:lnSpc>
                <a:spcPct val="100000"/>
              </a:lnSpc>
              <a:spcBef>
                <a:spcPts val="560"/>
              </a:spcBef>
              <a:spcAft>
                <a:spcPts val="0"/>
              </a:spcAft>
              <a:buClr>
                <a:schemeClr val="dk1"/>
              </a:buClr>
              <a:buSzPts val="2800"/>
              <a:buFont typeface="Arial"/>
              <a:buChar char="•"/>
            </a:pPr>
            <a:r>
              <a:rPr lang="en-US" sz="2800" dirty="0">
                <a:latin typeface="Arial"/>
                <a:ea typeface="Arial"/>
                <a:cs typeface="Arial"/>
                <a:sym typeface="Arial"/>
              </a:rPr>
              <a:t>Physical contact</a:t>
            </a:r>
            <a:endParaRPr sz="2800" dirty="0"/>
          </a:p>
          <a:p>
            <a:pPr marL="0" lvl="0" indent="0" algn="ctr" rtl="0">
              <a:lnSpc>
                <a:spcPct val="100000"/>
              </a:lnSpc>
              <a:spcBef>
                <a:spcPts val="640"/>
              </a:spcBef>
              <a:spcAft>
                <a:spcPts val="0"/>
              </a:spcAft>
              <a:buClr>
                <a:schemeClr val="dk1"/>
              </a:buClr>
              <a:buSzPts val="3200"/>
              <a:buNone/>
            </a:pPr>
            <a:endParaRPr lang="en-US" sz="2800" b="1" dirty="0">
              <a:latin typeface="Arial"/>
              <a:ea typeface="Arial"/>
              <a:cs typeface="Arial"/>
              <a:sym typeface="Arial"/>
            </a:endParaRPr>
          </a:p>
          <a:p>
            <a:pPr marL="0" lvl="0" indent="0" algn="ctr" rtl="0">
              <a:lnSpc>
                <a:spcPct val="100000"/>
              </a:lnSpc>
              <a:spcBef>
                <a:spcPts val="640"/>
              </a:spcBef>
              <a:spcAft>
                <a:spcPts val="0"/>
              </a:spcAft>
              <a:buClr>
                <a:schemeClr val="dk1"/>
              </a:buClr>
              <a:buSzPts val="3200"/>
              <a:buNone/>
            </a:pPr>
            <a:r>
              <a:rPr lang="en-US" sz="2800" b="1" dirty="0">
                <a:latin typeface="Arial"/>
                <a:ea typeface="Arial"/>
                <a:cs typeface="Arial"/>
                <a:sym typeface="Arial"/>
              </a:rPr>
              <a:t>Any ejection results in an automatic </a:t>
            </a:r>
            <a:endParaRPr sz="2800" dirty="0"/>
          </a:p>
          <a:p>
            <a:pPr marL="0" lvl="0" indent="0" algn="ctr" rtl="0">
              <a:lnSpc>
                <a:spcPct val="100000"/>
              </a:lnSpc>
              <a:spcBef>
                <a:spcPts val="640"/>
              </a:spcBef>
              <a:spcAft>
                <a:spcPts val="0"/>
              </a:spcAft>
              <a:buClr>
                <a:schemeClr val="dk1"/>
              </a:buClr>
              <a:buSzPts val="3200"/>
              <a:buNone/>
            </a:pPr>
            <a:r>
              <a:rPr lang="en-US" sz="2800" b="1" dirty="0">
                <a:latin typeface="Arial"/>
                <a:ea typeface="Arial"/>
                <a:cs typeface="Arial"/>
                <a:sym typeface="Arial"/>
              </a:rPr>
              <a:t>one game suspension</a:t>
            </a:r>
            <a:endParaRPr sz="2800" b="1" dirty="0">
              <a:latin typeface="Arial"/>
              <a:ea typeface="Arial"/>
              <a:cs typeface="Arial"/>
              <a:sym typeface="Arial"/>
            </a:endParaRPr>
          </a:p>
        </p:txBody>
      </p:sp>
      <p:sp>
        <p:nvSpPr>
          <p:cNvPr id="227" name="Google Shape;227;p28"/>
          <p:cNvSpPr txBox="1">
            <a:spLocks noGrp="1"/>
          </p:cNvSpPr>
          <p:nvPr>
            <p:ph type="sldNum" sz="quarter" idx="12"/>
          </p:nvPr>
        </p:nvSpPr>
        <p:spPr>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27</a:t>
            </a:fld>
            <a:endParaRPr/>
          </a:p>
        </p:txBody>
      </p:sp>
      <p:pic>
        <p:nvPicPr>
          <p:cNvPr id="2" name="Picture 1">
            <a:extLst>
              <a:ext uri="{FF2B5EF4-FFF2-40B4-BE49-F238E27FC236}">
                <a16:creationId xmlns:a16="http://schemas.microsoft.com/office/drawing/2014/main" id="{F9D4BA82-F971-4531-8A1C-4157B53ABD8C}"/>
              </a:ext>
            </a:extLst>
          </p:cNvPr>
          <p:cNvPicPr>
            <a:picLocks noChangeAspect="1"/>
          </p:cNvPicPr>
          <p:nvPr/>
        </p:nvPicPr>
        <p:blipFill>
          <a:blip r:embed="rId4"/>
          <a:stretch>
            <a:fillRect/>
          </a:stretch>
        </p:blipFill>
        <p:spPr>
          <a:xfrm flipH="1">
            <a:off x="6440134" y="1295399"/>
            <a:ext cx="1834733" cy="2306014"/>
          </a:xfrm>
          <a:prstGeom prst="rect">
            <a:avLst/>
          </a:prstGeom>
        </p:spPr>
      </p:pic>
      <p:pic>
        <p:nvPicPr>
          <p:cNvPr id="3" name="Picture 2">
            <a:extLst>
              <a:ext uri="{FF2B5EF4-FFF2-40B4-BE49-F238E27FC236}">
                <a16:creationId xmlns:a16="http://schemas.microsoft.com/office/drawing/2014/main" id="{73D5E409-4EEA-49FA-B0D4-11BEF1A1A1F0}"/>
              </a:ext>
            </a:extLst>
          </p:cNvPr>
          <p:cNvPicPr>
            <a:picLocks noChangeAspect="1"/>
          </p:cNvPicPr>
          <p:nvPr/>
        </p:nvPicPr>
        <p:blipFill>
          <a:blip r:embed="rId5"/>
          <a:stretch>
            <a:fillRect/>
          </a:stretch>
        </p:blipFill>
        <p:spPr>
          <a:xfrm>
            <a:off x="272212" y="4264182"/>
            <a:ext cx="1660412" cy="2403799"/>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Shape 231"/>
        <p:cNvGrpSpPr/>
        <p:nvPr/>
      </p:nvGrpSpPr>
      <p:grpSpPr>
        <a:xfrm>
          <a:off x="0" y="0"/>
          <a:ext cx="0" cy="0"/>
          <a:chOff x="0" y="0"/>
          <a:chExt cx="0" cy="0"/>
        </a:xfrm>
      </p:grpSpPr>
      <p:sp>
        <p:nvSpPr>
          <p:cNvPr id="232" name="Google Shape;232;p29"/>
          <p:cNvSpPr txBox="1">
            <a:spLocks noGrp="1"/>
          </p:cNvSpPr>
          <p:nvPr>
            <p:ph type="title"/>
          </p:nvPr>
        </p:nvSpPr>
        <p:spPr>
          <a:xfrm>
            <a:off x="468312" y="0"/>
            <a:ext cx="8064500" cy="792162"/>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dirty="0">
                <a:solidFill>
                  <a:srgbClr val="000000"/>
                </a:solidFill>
              </a:rPr>
              <a:t>New STLWEST Rules for 2024</a:t>
            </a:r>
            <a:endParaRPr dirty="0">
              <a:solidFill>
                <a:srgbClr val="000000"/>
              </a:solidFill>
            </a:endParaRPr>
          </a:p>
        </p:txBody>
      </p:sp>
      <p:sp>
        <p:nvSpPr>
          <p:cNvPr id="233" name="Google Shape;233;p29"/>
          <p:cNvSpPr txBox="1">
            <a:spLocks noGrp="1"/>
          </p:cNvSpPr>
          <p:nvPr>
            <p:ph idx="1"/>
          </p:nvPr>
        </p:nvSpPr>
        <p:spPr>
          <a:xfrm>
            <a:off x="0" y="754824"/>
            <a:ext cx="9144000" cy="5638864"/>
          </a:xfrm>
          <a:prstGeom prst="rect">
            <a:avLst/>
          </a:prstGeom>
          <a:noFill/>
          <a:ln>
            <a:noFill/>
          </a:ln>
        </p:spPr>
        <p:txBody>
          <a:bodyPr spcFirstLastPara="1" wrap="square" lIns="91425" tIns="45700" rIns="91425" bIns="45700" anchor="t" anchorCtr="0">
            <a:noAutofit/>
          </a:bodyPr>
          <a:lstStyle/>
          <a:p>
            <a:pPr marL="342900" lvl="0" indent="-139700" algn="l" rtl="0">
              <a:lnSpc>
                <a:spcPct val="100000"/>
              </a:lnSpc>
              <a:spcBef>
                <a:spcPts val="640"/>
              </a:spcBef>
              <a:spcAft>
                <a:spcPts val="0"/>
              </a:spcAft>
              <a:buClr>
                <a:schemeClr val="dk1"/>
              </a:buClr>
              <a:buSzPts val="3200"/>
              <a:buNone/>
            </a:pPr>
            <a:endParaRPr dirty="0"/>
          </a:p>
          <a:p>
            <a:pPr marL="342900" lvl="0" indent="0" algn="l" rtl="0">
              <a:lnSpc>
                <a:spcPct val="100000"/>
              </a:lnSpc>
              <a:spcBef>
                <a:spcPts val="640"/>
              </a:spcBef>
              <a:spcAft>
                <a:spcPts val="0"/>
              </a:spcAft>
              <a:buSzPts val="1800"/>
              <a:buNone/>
            </a:pPr>
            <a:r>
              <a:rPr lang="en-US" dirty="0"/>
              <a:t> </a:t>
            </a:r>
            <a:endParaRPr dirty="0"/>
          </a:p>
        </p:txBody>
      </p:sp>
      <p:sp>
        <p:nvSpPr>
          <p:cNvPr id="234" name="Google Shape;234;p29"/>
          <p:cNvSpPr txBox="1">
            <a:spLocks noGrp="1"/>
          </p:cNvSpPr>
          <p:nvPr>
            <p:ph type="sldNum" sz="quarter" idx="12"/>
          </p:nvPr>
        </p:nvSpPr>
        <p:spPr>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28</a:t>
            </a:fld>
            <a:endParaRPr/>
          </a:p>
        </p:txBody>
      </p:sp>
      <p:pic>
        <p:nvPicPr>
          <p:cNvPr id="11266" name="Picture 2" descr="Attention high risk merchants: Visa chargeback rule changes coming April 15  | Instabill">
            <a:extLst>
              <a:ext uri="{FF2B5EF4-FFF2-40B4-BE49-F238E27FC236}">
                <a16:creationId xmlns:a16="http://schemas.microsoft.com/office/drawing/2014/main" id="{AEFFE4F4-2ACF-469D-B6C1-CAE9C99FB8B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21316" y="4919662"/>
            <a:ext cx="2828925" cy="161925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9D6934BD-74A2-3335-4406-087A888812AE}"/>
              </a:ext>
            </a:extLst>
          </p:cNvPr>
          <p:cNvSpPr txBox="1"/>
          <p:nvPr/>
        </p:nvSpPr>
        <p:spPr>
          <a:xfrm>
            <a:off x="327170" y="751344"/>
            <a:ext cx="7735859" cy="3970318"/>
          </a:xfrm>
          <a:prstGeom prst="rect">
            <a:avLst/>
          </a:prstGeom>
          <a:noFill/>
        </p:spPr>
        <p:txBody>
          <a:bodyPr wrap="square" rtlCol="0">
            <a:spAutoFit/>
          </a:bodyPr>
          <a:lstStyle/>
          <a:p>
            <a:pPr marL="285750" indent="-285750">
              <a:buFont typeface="Arial" panose="020B0604020202020204" pitchFamily="34" charset="0"/>
              <a:buChar char="•"/>
            </a:pPr>
            <a:r>
              <a:rPr lang="en-US" sz="2800" dirty="0"/>
              <a:t>Mercy rule for baseball 9u-high school will be 10 runs after 4 innings in a 7-inning game (Page 15) </a:t>
            </a:r>
          </a:p>
          <a:p>
            <a:pPr marL="285750" indent="-285750">
              <a:buFont typeface="Arial" panose="020B0604020202020204" pitchFamily="34" charset="0"/>
              <a:buChar char="•"/>
            </a:pPr>
            <a:r>
              <a:rPr lang="en-US" sz="2800" dirty="0"/>
              <a:t>Metal spikes are prohibited on all turf fields (Page 16) </a:t>
            </a:r>
          </a:p>
          <a:p>
            <a:pPr marL="285750" indent="-285750">
              <a:buFont typeface="Arial" panose="020B0604020202020204" pitchFamily="34" charset="0"/>
              <a:buChar char="•"/>
            </a:pPr>
            <a:r>
              <a:rPr lang="en-US" sz="2800" dirty="0"/>
              <a:t>In all pitching machine games, if the ball hits the machine or coach feeding machine, ball becomes dead and runners advance only if forced (Pages 18, 19, 23, &amp; 24)</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Shape 231"/>
        <p:cNvGrpSpPr/>
        <p:nvPr/>
      </p:nvGrpSpPr>
      <p:grpSpPr>
        <a:xfrm>
          <a:off x="0" y="0"/>
          <a:ext cx="0" cy="0"/>
          <a:chOff x="0" y="0"/>
          <a:chExt cx="0" cy="0"/>
        </a:xfrm>
      </p:grpSpPr>
      <p:sp>
        <p:nvSpPr>
          <p:cNvPr id="232" name="Google Shape;232;p29"/>
          <p:cNvSpPr txBox="1">
            <a:spLocks noGrp="1"/>
          </p:cNvSpPr>
          <p:nvPr>
            <p:ph type="title"/>
          </p:nvPr>
        </p:nvSpPr>
        <p:spPr>
          <a:xfrm>
            <a:off x="468312" y="0"/>
            <a:ext cx="8064500" cy="792162"/>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dirty="0">
                <a:solidFill>
                  <a:srgbClr val="000000"/>
                </a:solidFill>
              </a:rPr>
              <a:t>New STLWEST Rules for 2024</a:t>
            </a:r>
            <a:endParaRPr dirty="0">
              <a:solidFill>
                <a:srgbClr val="000000"/>
              </a:solidFill>
            </a:endParaRPr>
          </a:p>
        </p:txBody>
      </p:sp>
      <p:sp>
        <p:nvSpPr>
          <p:cNvPr id="233" name="Google Shape;233;p29"/>
          <p:cNvSpPr txBox="1">
            <a:spLocks noGrp="1"/>
          </p:cNvSpPr>
          <p:nvPr>
            <p:ph idx="1"/>
          </p:nvPr>
        </p:nvSpPr>
        <p:spPr>
          <a:xfrm>
            <a:off x="0" y="609568"/>
            <a:ext cx="9144000" cy="5638864"/>
          </a:xfrm>
          <a:prstGeom prst="rect">
            <a:avLst/>
          </a:prstGeom>
          <a:noFill/>
          <a:ln>
            <a:noFill/>
          </a:ln>
        </p:spPr>
        <p:txBody>
          <a:bodyPr spcFirstLastPara="1" wrap="square" lIns="91425" tIns="45700" rIns="91425" bIns="45700" anchor="t" anchorCtr="0">
            <a:noAutofit/>
          </a:bodyPr>
          <a:lstStyle/>
          <a:p>
            <a:pPr marL="342900" lvl="0" indent="-139700" algn="l" rtl="0">
              <a:lnSpc>
                <a:spcPct val="100000"/>
              </a:lnSpc>
              <a:spcBef>
                <a:spcPts val="640"/>
              </a:spcBef>
              <a:spcAft>
                <a:spcPts val="0"/>
              </a:spcAft>
              <a:buClr>
                <a:schemeClr val="dk1"/>
              </a:buClr>
              <a:buSzPts val="3200"/>
              <a:buNone/>
            </a:pPr>
            <a:endParaRPr dirty="0"/>
          </a:p>
          <a:p>
            <a:pPr marL="342900" lvl="0" indent="0" algn="l" rtl="0">
              <a:lnSpc>
                <a:spcPct val="100000"/>
              </a:lnSpc>
              <a:spcBef>
                <a:spcPts val="640"/>
              </a:spcBef>
              <a:spcAft>
                <a:spcPts val="0"/>
              </a:spcAft>
              <a:buSzPts val="1800"/>
              <a:buNone/>
            </a:pPr>
            <a:r>
              <a:rPr lang="en-US" dirty="0"/>
              <a:t> </a:t>
            </a:r>
            <a:endParaRPr dirty="0"/>
          </a:p>
        </p:txBody>
      </p:sp>
      <p:sp>
        <p:nvSpPr>
          <p:cNvPr id="234" name="Google Shape;234;p29"/>
          <p:cNvSpPr txBox="1">
            <a:spLocks noGrp="1"/>
          </p:cNvSpPr>
          <p:nvPr>
            <p:ph type="sldNum" sz="quarter" idx="12"/>
          </p:nvPr>
        </p:nvSpPr>
        <p:spPr>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29</a:t>
            </a:fld>
            <a:endParaRPr/>
          </a:p>
        </p:txBody>
      </p:sp>
      <p:pic>
        <p:nvPicPr>
          <p:cNvPr id="11266" name="Picture 2" descr="Attention high risk merchants: Visa chargeback rule changes coming April 15  | Instabill">
            <a:extLst>
              <a:ext uri="{FF2B5EF4-FFF2-40B4-BE49-F238E27FC236}">
                <a16:creationId xmlns:a16="http://schemas.microsoft.com/office/drawing/2014/main" id="{AEFFE4F4-2ACF-469D-B6C1-CAE9C99FB8B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21316" y="4919662"/>
            <a:ext cx="2828925" cy="161925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4412912F-1F3A-C13E-339D-92DEA30A34ED}"/>
              </a:ext>
            </a:extLst>
          </p:cNvPr>
          <p:cNvSpPr txBox="1"/>
          <p:nvPr/>
        </p:nvSpPr>
        <p:spPr>
          <a:xfrm>
            <a:off x="468312" y="792162"/>
            <a:ext cx="7971013" cy="4185761"/>
          </a:xfrm>
          <a:prstGeom prst="rect">
            <a:avLst/>
          </a:prstGeom>
          <a:noFill/>
        </p:spPr>
        <p:txBody>
          <a:bodyPr wrap="square" rtlCol="0">
            <a:spAutoFit/>
          </a:bodyPr>
          <a:lstStyle/>
          <a:p>
            <a:pPr marL="285750" indent="-285750">
              <a:buFont typeface="Arial" panose="020B0604020202020204" pitchFamily="34" charset="0"/>
              <a:buChar char="•"/>
            </a:pPr>
            <a:r>
              <a:rPr lang="en-US" sz="2800" dirty="0"/>
              <a:t>9u baseball WHITE LEVEL ONLY: No walks. If the ball is not put in play after 4 balls, batter receives 2 coach-pitches. (Page 20) </a:t>
            </a:r>
          </a:p>
          <a:p>
            <a:pPr marL="285750" indent="-285750">
              <a:buFont typeface="Arial" panose="020B0604020202020204" pitchFamily="34" charset="0"/>
              <a:buChar char="•"/>
            </a:pPr>
            <a:r>
              <a:rPr lang="en-US" sz="2800" dirty="0"/>
              <a:t>FALL BALL BASEBALL: 8u-high school time limit will be 1 hour 40 minutes finish the batter. (Page 21) </a:t>
            </a:r>
          </a:p>
          <a:p>
            <a:pPr marL="285750" indent="-285750">
              <a:buFont typeface="Arial" panose="020B0604020202020204" pitchFamily="34" charset="0"/>
              <a:buChar char="•"/>
            </a:pPr>
            <a:r>
              <a:rPr lang="en-US" sz="2800" dirty="0"/>
              <a:t>10u softball WHITE LEVEL ONLY: No walks. If the ball is not put in play after 4 balls, batter receives 2 coach-pitches. (Page 26)</a:t>
            </a:r>
          </a:p>
          <a:p>
            <a:endParaRPr lang="en-US" dirty="0"/>
          </a:p>
        </p:txBody>
      </p:sp>
    </p:spTree>
    <p:extLst>
      <p:ext uri="{BB962C8B-B14F-4D97-AF65-F5344CB8AC3E}">
        <p14:creationId xmlns:p14="http://schemas.microsoft.com/office/powerpoint/2010/main" val="33358776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43"/>
        <p:cNvGrpSpPr/>
        <p:nvPr/>
      </p:nvGrpSpPr>
      <p:grpSpPr>
        <a:xfrm>
          <a:off x="0" y="0"/>
          <a:ext cx="0" cy="0"/>
          <a:chOff x="0" y="0"/>
          <a:chExt cx="0" cy="0"/>
        </a:xfrm>
      </p:grpSpPr>
      <p:sp>
        <p:nvSpPr>
          <p:cNvPr id="44" name="Google Shape;44;p5"/>
          <p:cNvSpPr txBox="1">
            <a:spLocks noGrp="1"/>
          </p:cNvSpPr>
          <p:nvPr>
            <p:ph type="title"/>
          </p:nvPr>
        </p:nvSpPr>
        <p:spPr>
          <a:xfrm>
            <a:off x="417399" y="643467"/>
            <a:ext cx="8408193" cy="744836"/>
          </a:xfrm>
          <a:prstGeom prst="rect">
            <a:avLst/>
          </a:prstGeom>
        </p:spPr>
        <p:txBody>
          <a:bodyPr spcFirstLastPara="1" vert="horz" lIns="91440" tIns="45720" rIns="91440" bIns="45720" rtlCol="0" anchor="ctr" anchorCtr="0">
            <a:normAutofit/>
          </a:bodyPr>
          <a:lstStyle/>
          <a:p>
            <a:pPr marL="0" lvl="0" indent="0" algn="ctr" defTabSz="914400">
              <a:spcAft>
                <a:spcPts val="0"/>
              </a:spcAft>
              <a:buSzPts val="1400"/>
            </a:pPr>
            <a:r>
              <a:rPr lang="en-US" sz="2200" kern="1200" dirty="0">
                <a:latin typeface="+mj-lt"/>
                <a:ea typeface="+mj-ea"/>
                <a:cs typeface="+mj-cs"/>
              </a:rPr>
              <a:t>STLWEST Manager </a:t>
            </a:r>
          </a:p>
          <a:p>
            <a:pPr marL="0" lvl="0" indent="0" algn="ctr" defTabSz="914400">
              <a:spcAft>
                <a:spcPts val="0"/>
              </a:spcAft>
              <a:buSzPts val="1400"/>
            </a:pPr>
            <a:r>
              <a:rPr lang="en-US" sz="2200" kern="1200" dirty="0">
                <a:latin typeface="+mj-lt"/>
                <a:ea typeface="+mj-ea"/>
                <a:cs typeface="+mj-cs"/>
              </a:rPr>
              <a:t>Presentation Agenda</a:t>
            </a:r>
          </a:p>
        </p:txBody>
      </p:sp>
      <p:sp>
        <p:nvSpPr>
          <p:cNvPr id="45" name="Google Shape;45;p5"/>
          <p:cNvSpPr txBox="1">
            <a:spLocks noGrp="1"/>
          </p:cNvSpPr>
          <p:nvPr>
            <p:ph type="sldNum" sz="quarter" idx="12"/>
          </p:nvPr>
        </p:nvSpPr>
        <p:spPr>
          <a:prstGeom prst="rect">
            <a:avLst/>
          </a:prstGeom>
        </p:spPr>
        <p:txBody>
          <a:bodyPr spcFirstLastPara="1" vert="horz" lIns="91440" tIns="45720" rIns="91440" bIns="45720" rtlCol="0" anchor="ctr" anchorCtr="0">
            <a:normAutofit/>
          </a:bodyPr>
          <a:lstStyle/>
          <a:p>
            <a:pPr lvl="0" indent="0">
              <a:spcBef>
                <a:spcPts val="0"/>
              </a:spcBef>
              <a:spcAft>
                <a:spcPts val="600"/>
              </a:spcAft>
              <a:buSzPts val="1200"/>
              <a:buNone/>
            </a:pPr>
            <a:fld id="{00000000-1234-1234-1234-123412341234}" type="slidenum">
              <a:rPr lang="en-US" sz="1200"/>
              <a:pPr lvl="0" indent="0">
                <a:spcBef>
                  <a:spcPts val="0"/>
                </a:spcBef>
                <a:spcAft>
                  <a:spcPts val="600"/>
                </a:spcAft>
                <a:buSzPts val="1200"/>
                <a:buNone/>
              </a:pPr>
              <a:t>3</a:t>
            </a:fld>
            <a:endParaRPr lang="en-US" sz="1200"/>
          </a:p>
        </p:txBody>
      </p:sp>
      <p:graphicFrame>
        <p:nvGraphicFramePr>
          <p:cNvPr id="46" name="Google Shape;46;p5"/>
          <p:cNvGraphicFramePr/>
          <p:nvPr>
            <p:extLst>
              <p:ext uri="{D42A27DB-BD31-4B8C-83A1-F6EECF244321}">
                <p14:modId xmlns:p14="http://schemas.microsoft.com/office/powerpoint/2010/main" val="3646883566"/>
              </p:ext>
            </p:extLst>
          </p:nvPr>
        </p:nvGraphicFramePr>
        <p:xfrm>
          <a:off x="1650720" y="1844904"/>
          <a:ext cx="5842559" cy="4054845"/>
        </p:xfrm>
        <a:graphic>
          <a:graphicData uri="http://schemas.openxmlformats.org/drawingml/2006/table">
            <a:tbl>
              <a:tblPr firstRow="1" bandRow="1">
                <a:noFill/>
                <a:tableStyleId>{A6C3BF65-F8D0-4B28-824B-027756194419}</a:tableStyleId>
              </a:tblPr>
              <a:tblGrid>
                <a:gridCol w="608044">
                  <a:extLst>
                    <a:ext uri="{9D8B030D-6E8A-4147-A177-3AD203B41FA5}">
                      <a16:colId xmlns:a16="http://schemas.microsoft.com/office/drawing/2014/main" val="20000"/>
                    </a:ext>
                  </a:extLst>
                </a:gridCol>
                <a:gridCol w="5234515">
                  <a:extLst>
                    <a:ext uri="{9D8B030D-6E8A-4147-A177-3AD203B41FA5}">
                      <a16:colId xmlns:a16="http://schemas.microsoft.com/office/drawing/2014/main" val="20001"/>
                    </a:ext>
                  </a:extLst>
                </a:gridCol>
              </a:tblGrid>
              <a:tr h="1075002">
                <a:tc>
                  <a:txBody>
                    <a:bodyPr/>
                    <a:lstStyle/>
                    <a:p>
                      <a:pPr marL="0" marR="0" lvl="0" indent="0" algn="ctr" rtl="0">
                        <a:lnSpc>
                          <a:spcPct val="100000"/>
                        </a:lnSpc>
                        <a:spcBef>
                          <a:spcPts val="0"/>
                        </a:spcBef>
                        <a:spcAft>
                          <a:spcPts val="0"/>
                        </a:spcAft>
                        <a:buNone/>
                      </a:pPr>
                      <a:r>
                        <a:rPr lang="en-US" sz="3300">
                          <a:solidFill>
                            <a:srgbClr val="FFFFFF"/>
                          </a:solidFill>
                        </a:rPr>
                        <a:t>1</a:t>
                      </a:r>
                      <a:endParaRPr sz="3300" b="1" u="none" strike="noStrike" cap="none">
                        <a:solidFill>
                          <a:srgbClr val="FFFFFF"/>
                        </a:solidFill>
                      </a:endParaRPr>
                    </a:p>
                  </a:txBody>
                  <a:tcPr marL="94308" marR="94308" marT="47154" marB="47154">
                    <a:lnB w="38100" cap="flat" cmpd="sng">
                      <a:solidFill>
                        <a:srgbClr val="D8D8D8"/>
                      </a:solidFill>
                      <a:prstDash val="dash"/>
                      <a:round/>
                      <a:headEnd type="none" w="sm" len="sm"/>
                      <a:tailEnd type="none" w="sm" len="sm"/>
                    </a:lnB>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3100" u="none" strike="noStrike" cap="none" dirty="0"/>
                        <a:t>Association  &amp; League Overview</a:t>
                      </a:r>
                      <a:endParaRPr sz="3100" u="none" strike="noStrike" cap="none" dirty="0"/>
                    </a:p>
                  </a:txBody>
                  <a:tcPr marL="94308" marR="94308" marT="47154" marB="47154" anchor="ctr">
                    <a:lnB w="38100" cap="flat" cmpd="sng">
                      <a:solidFill>
                        <a:srgbClr val="D8D8D8"/>
                      </a:solidFill>
                      <a:prstDash val="dash"/>
                      <a:round/>
                      <a:headEnd type="none" w="sm" len="sm"/>
                      <a:tailEnd type="none" w="sm" len="sm"/>
                    </a:lnB>
                  </a:tcPr>
                </a:tc>
                <a:extLst>
                  <a:ext uri="{0D108BD9-81ED-4DB2-BD59-A6C34878D82A}">
                    <a16:rowId xmlns:a16="http://schemas.microsoft.com/office/drawing/2014/main" val="10000"/>
                  </a:ext>
                </a:extLst>
              </a:tr>
              <a:tr h="1075002">
                <a:tc>
                  <a:txBody>
                    <a:bodyPr/>
                    <a:lstStyle/>
                    <a:p>
                      <a:pPr marL="0" marR="0" lvl="0" indent="0" algn="ctr" rtl="0">
                        <a:lnSpc>
                          <a:spcPct val="100000"/>
                        </a:lnSpc>
                        <a:spcBef>
                          <a:spcPts val="0"/>
                        </a:spcBef>
                        <a:spcAft>
                          <a:spcPts val="0"/>
                        </a:spcAft>
                        <a:buClr>
                          <a:srgbClr val="000000"/>
                        </a:buClr>
                        <a:buSzPts val="4800"/>
                        <a:buFont typeface="Arial"/>
                        <a:buNone/>
                      </a:pPr>
                      <a:r>
                        <a:rPr lang="en-US" sz="3300" b="1">
                          <a:solidFill>
                            <a:srgbClr val="FFFFFF"/>
                          </a:solidFill>
                        </a:rPr>
                        <a:t>2</a:t>
                      </a:r>
                      <a:endParaRPr sz="3300" b="1" u="none" strike="noStrike" cap="none">
                        <a:solidFill>
                          <a:srgbClr val="FFFFFF"/>
                        </a:solidFill>
                      </a:endParaRPr>
                    </a:p>
                  </a:txBody>
                  <a:tcPr marL="94308" marR="94308" marT="47154" marB="47154">
                    <a:lnT w="38100" cap="flat" cmpd="sng">
                      <a:solidFill>
                        <a:srgbClr val="D8D8D8"/>
                      </a:solidFill>
                      <a:prstDash val="dash"/>
                      <a:round/>
                      <a:headEnd type="none" w="sm" len="sm"/>
                      <a:tailEnd type="none" w="sm" len="sm"/>
                    </a:lnT>
                    <a:lnB w="38100" cap="flat" cmpd="sng">
                      <a:solidFill>
                        <a:srgbClr val="D8D8D8"/>
                      </a:solidFill>
                      <a:prstDash val="dash"/>
                      <a:round/>
                      <a:headEnd type="none" w="sm" len="sm"/>
                      <a:tailEnd type="none" w="sm" len="sm"/>
                    </a:lnB>
                  </a:tcPr>
                </a:tc>
                <a:tc>
                  <a:txBody>
                    <a:bodyPr/>
                    <a:lstStyle/>
                    <a:p>
                      <a:pPr marL="0" marR="0" lvl="0" indent="0" algn="l" defTabSz="914400" rtl="0" eaLnBrk="1" fontAlgn="auto" latinLnBrk="0" hangingPunct="1">
                        <a:lnSpc>
                          <a:spcPct val="100000"/>
                        </a:lnSpc>
                        <a:spcBef>
                          <a:spcPts val="0"/>
                        </a:spcBef>
                        <a:spcAft>
                          <a:spcPts val="0"/>
                        </a:spcAft>
                        <a:buClr>
                          <a:srgbClr val="000000"/>
                        </a:buClr>
                        <a:buSzPts val="3200"/>
                        <a:buFont typeface="Arial"/>
                        <a:buNone/>
                        <a:tabLst/>
                        <a:defRPr/>
                      </a:pPr>
                      <a:r>
                        <a:rPr lang="en-US" sz="3100" u="none" strike="noStrike" cap="none"/>
                        <a:t>Ranking, Scheduling/Rescheduling </a:t>
                      </a:r>
                      <a:endParaRPr sz="3100" u="none" strike="noStrike" cap="none"/>
                    </a:p>
                  </a:txBody>
                  <a:tcPr marL="94308" marR="94308" marT="47154" marB="47154" anchor="ctr">
                    <a:lnT w="38100" cap="flat" cmpd="sng">
                      <a:solidFill>
                        <a:srgbClr val="D8D8D8"/>
                      </a:solidFill>
                      <a:prstDash val="dash"/>
                      <a:round/>
                      <a:headEnd type="none" w="sm" len="sm"/>
                      <a:tailEnd type="none" w="sm" len="sm"/>
                    </a:lnT>
                    <a:lnB w="38100" cap="flat" cmpd="sng">
                      <a:solidFill>
                        <a:srgbClr val="D8D8D8"/>
                      </a:solidFill>
                      <a:prstDash val="dash"/>
                      <a:round/>
                      <a:headEnd type="none" w="sm" len="sm"/>
                      <a:tailEnd type="none" w="sm" len="sm"/>
                    </a:lnB>
                  </a:tcPr>
                </a:tc>
                <a:extLst>
                  <a:ext uri="{0D108BD9-81ED-4DB2-BD59-A6C34878D82A}">
                    <a16:rowId xmlns:a16="http://schemas.microsoft.com/office/drawing/2014/main" val="10001"/>
                  </a:ext>
                </a:extLst>
              </a:tr>
              <a:tr h="634947">
                <a:tc>
                  <a:txBody>
                    <a:bodyPr/>
                    <a:lstStyle/>
                    <a:p>
                      <a:pPr marL="0" marR="0" lvl="0" indent="0" algn="ctr" rtl="0">
                        <a:lnSpc>
                          <a:spcPct val="100000"/>
                        </a:lnSpc>
                        <a:spcBef>
                          <a:spcPts val="0"/>
                        </a:spcBef>
                        <a:spcAft>
                          <a:spcPts val="0"/>
                        </a:spcAft>
                        <a:buClr>
                          <a:srgbClr val="000000"/>
                        </a:buClr>
                        <a:buSzPts val="4800"/>
                        <a:buFont typeface="Arial"/>
                        <a:buNone/>
                      </a:pPr>
                      <a:r>
                        <a:rPr lang="en-US" sz="3300" b="1">
                          <a:solidFill>
                            <a:schemeClr val="accent1"/>
                          </a:solidFill>
                        </a:rPr>
                        <a:t>3</a:t>
                      </a:r>
                      <a:endParaRPr sz="3300" b="1" u="none" strike="noStrike" cap="none">
                        <a:solidFill>
                          <a:schemeClr val="accent1"/>
                        </a:solidFill>
                      </a:endParaRPr>
                    </a:p>
                  </a:txBody>
                  <a:tcPr marL="94308" marR="94308" marT="47154" marB="47154">
                    <a:lnT w="38100" cap="flat" cmpd="sng">
                      <a:solidFill>
                        <a:srgbClr val="D8D8D8"/>
                      </a:solidFill>
                      <a:prstDash val="dash"/>
                      <a:round/>
                      <a:headEnd type="none" w="sm" len="sm"/>
                      <a:tailEnd type="none" w="sm" len="sm"/>
                    </a:lnT>
                    <a:lnB w="38100" cap="flat" cmpd="sng">
                      <a:solidFill>
                        <a:srgbClr val="D8D8D8"/>
                      </a:solidFill>
                      <a:prstDash val="dash"/>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3200"/>
                        <a:buFont typeface="Arial"/>
                        <a:buNone/>
                      </a:pPr>
                      <a:r>
                        <a:rPr lang="en-US" sz="3100" u="none" strike="noStrike" cap="none"/>
                        <a:t>Fields</a:t>
                      </a:r>
                      <a:endParaRPr sz="3100" u="none" strike="noStrike" cap="none"/>
                    </a:p>
                  </a:txBody>
                  <a:tcPr marL="94308" marR="94308" marT="47154" marB="47154" anchor="ctr">
                    <a:lnT w="38100" cap="flat" cmpd="sng">
                      <a:solidFill>
                        <a:srgbClr val="D8D8D8"/>
                      </a:solidFill>
                      <a:prstDash val="dash"/>
                      <a:round/>
                      <a:headEnd type="none" w="sm" len="sm"/>
                      <a:tailEnd type="none" w="sm" len="sm"/>
                    </a:lnT>
                    <a:lnB w="38100" cap="flat" cmpd="sng">
                      <a:solidFill>
                        <a:srgbClr val="D8D8D8"/>
                      </a:solidFill>
                      <a:prstDash val="dash"/>
                      <a:round/>
                      <a:headEnd type="none" w="sm" len="sm"/>
                      <a:tailEnd type="none" w="sm" len="sm"/>
                    </a:lnB>
                  </a:tcPr>
                </a:tc>
                <a:extLst>
                  <a:ext uri="{0D108BD9-81ED-4DB2-BD59-A6C34878D82A}">
                    <a16:rowId xmlns:a16="http://schemas.microsoft.com/office/drawing/2014/main" val="10002"/>
                  </a:ext>
                </a:extLst>
              </a:tr>
              <a:tr h="634947">
                <a:tc>
                  <a:txBody>
                    <a:bodyPr/>
                    <a:lstStyle/>
                    <a:p>
                      <a:pPr marL="0" marR="0" lvl="0" indent="0" algn="ctr" rtl="0">
                        <a:lnSpc>
                          <a:spcPct val="100000"/>
                        </a:lnSpc>
                        <a:spcBef>
                          <a:spcPts val="0"/>
                        </a:spcBef>
                        <a:spcAft>
                          <a:spcPts val="0"/>
                        </a:spcAft>
                        <a:buClr>
                          <a:srgbClr val="000000"/>
                        </a:buClr>
                        <a:buSzPts val="4800"/>
                        <a:buFont typeface="Arial"/>
                        <a:buNone/>
                      </a:pPr>
                      <a:r>
                        <a:rPr lang="en-US" sz="3300" b="1">
                          <a:solidFill>
                            <a:schemeClr val="accent1"/>
                          </a:solidFill>
                        </a:rPr>
                        <a:t>4</a:t>
                      </a:r>
                      <a:endParaRPr sz="100" u="none" strike="noStrike" cap="none"/>
                    </a:p>
                  </a:txBody>
                  <a:tcPr marL="94308" marR="94308" marT="47154" marB="47154">
                    <a:lnT w="38100" cap="flat" cmpd="sng">
                      <a:solidFill>
                        <a:srgbClr val="D8D8D8"/>
                      </a:solidFill>
                      <a:prstDash val="dash"/>
                      <a:round/>
                      <a:headEnd type="none" w="sm" len="sm"/>
                      <a:tailEnd type="none" w="sm" len="sm"/>
                    </a:lnT>
                    <a:lnB w="38100" cap="flat" cmpd="sng">
                      <a:solidFill>
                        <a:srgbClr val="D8D8D8"/>
                      </a:solidFill>
                      <a:prstDash val="dash"/>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3200"/>
                        <a:buFont typeface="Arial"/>
                        <a:buNone/>
                      </a:pPr>
                      <a:r>
                        <a:rPr lang="en-US" sz="3100" u="none" strike="noStrike" cap="none"/>
                        <a:t>Rules</a:t>
                      </a:r>
                      <a:endParaRPr sz="3100" u="none" strike="noStrike" cap="none"/>
                    </a:p>
                  </a:txBody>
                  <a:tcPr marL="94308" marR="94308" marT="47154" marB="47154" anchor="ctr">
                    <a:lnT w="38100" cap="flat" cmpd="sng">
                      <a:solidFill>
                        <a:srgbClr val="D8D8D8"/>
                      </a:solidFill>
                      <a:prstDash val="dash"/>
                      <a:round/>
                      <a:headEnd type="none" w="sm" len="sm"/>
                      <a:tailEnd type="none" w="sm" len="sm"/>
                    </a:lnT>
                    <a:lnB w="38100" cap="flat" cmpd="sng">
                      <a:solidFill>
                        <a:srgbClr val="D8D8D8"/>
                      </a:solidFill>
                      <a:prstDash val="dash"/>
                      <a:round/>
                      <a:headEnd type="none" w="sm" len="sm"/>
                      <a:tailEnd type="none" w="sm" len="sm"/>
                    </a:lnB>
                  </a:tcPr>
                </a:tc>
                <a:extLst>
                  <a:ext uri="{0D108BD9-81ED-4DB2-BD59-A6C34878D82A}">
                    <a16:rowId xmlns:a16="http://schemas.microsoft.com/office/drawing/2014/main" val="10003"/>
                  </a:ext>
                </a:extLst>
              </a:tr>
              <a:tr h="634947">
                <a:tc>
                  <a:txBody>
                    <a:bodyPr/>
                    <a:lstStyle/>
                    <a:p>
                      <a:pPr marL="0" marR="0" lvl="0" indent="0" algn="ctr" rtl="0">
                        <a:lnSpc>
                          <a:spcPct val="100000"/>
                        </a:lnSpc>
                        <a:spcBef>
                          <a:spcPts val="0"/>
                        </a:spcBef>
                        <a:spcAft>
                          <a:spcPts val="0"/>
                        </a:spcAft>
                        <a:buClr>
                          <a:srgbClr val="000000"/>
                        </a:buClr>
                        <a:buSzPts val="4800"/>
                        <a:buFont typeface="Arial"/>
                        <a:buNone/>
                      </a:pPr>
                      <a:r>
                        <a:rPr lang="en-US" sz="3300" b="1">
                          <a:solidFill>
                            <a:schemeClr val="accent1"/>
                          </a:solidFill>
                        </a:rPr>
                        <a:t>5</a:t>
                      </a:r>
                      <a:endParaRPr sz="3300" b="1" u="none" strike="noStrike" cap="none">
                        <a:solidFill>
                          <a:schemeClr val="accent1"/>
                        </a:solidFill>
                      </a:endParaRPr>
                    </a:p>
                  </a:txBody>
                  <a:tcPr marL="94308" marR="94308" marT="47154" marB="47154">
                    <a:lnT w="38100" cap="flat" cmpd="sng">
                      <a:solidFill>
                        <a:srgbClr val="D8D8D8"/>
                      </a:solidFill>
                      <a:prstDash val="dash"/>
                      <a:round/>
                      <a:headEnd type="none" w="sm" len="sm"/>
                      <a:tailEnd type="none" w="sm" len="sm"/>
                    </a:lnT>
                    <a:lnB w="38100" cap="flat" cmpd="sng">
                      <a:solidFill>
                        <a:srgbClr val="D8D8D8"/>
                      </a:solidFill>
                      <a:prstDash val="dash"/>
                      <a:round/>
                      <a:headEnd type="none" w="sm" len="sm"/>
                      <a:tailEnd type="none" w="sm" len="sm"/>
                    </a:lnB>
                  </a:tcPr>
                </a:tc>
                <a:tc>
                  <a:txBody>
                    <a:bodyPr/>
                    <a:lstStyle/>
                    <a:p>
                      <a:pPr marL="0" marR="0" lvl="0" indent="0" algn="l" defTabSz="914400" rtl="0" eaLnBrk="1" fontAlgn="auto" latinLnBrk="0" hangingPunct="1">
                        <a:lnSpc>
                          <a:spcPct val="100000"/>
                        </a:lnSpc>
                        <a:spcBef>
                          <a:spcPts val="0"/>
                        </a:spcBef>
                        <a:spcAft>
                          <a:spcPts val="0"/>
                        </a:spcAft>
                        <a:buClr>
                          <a:srgbClr val="000000"/>
                        </a:buClr>
                        <a:buSzPts val="3200"/>
                        <a:buFont typeface="Arial"/>
                        <a:buNone/>
                        <a:tabLst/>
                        <a:defRPr/>
                      </a:pPr>
                      <a:r>
                        <a:rPr lang="en-US" sz="3100" u="none" strike="noStrike" cap="none" dirty="0"/>
                        <a:t>Important Dates and Events</a:t>
                      </a:r>
                      <a:endParaRPr sz="3100" u="none" strike="noStrike" cap="none" dirty="0"/>
                    </a:p>
                  </a:txBody>
                  <a:tcPr marL="94308" marR="94308" marT="47154" marB="47154" anchor="ctr">
                    <a:lnT w="38100" cap="flat" cmpd="sng">
                      <a:solidFill>
                        <a:srgbClr val="D8D8D8"/>
                      </a:solidFill>
                      <a:prstDash val="dash"/>
                      <a:round/>
                      <a:headEnd type="none" w="sm" len="sm"/>
                      <a:tailEnd type="none" w="sm" len="sm"/>
                    </a:lnT>
                    <a:lnB w="38100" cap="flat" cmpd="sng">
                      <a:solidFill>
                        <a:srgbClr val="D8D8D8"/>
                      </a:solidFill>
                      <a:prstDash val="dash"/>
                      <a:round/>
                      <a:headEnd type="none" w="sm" len="sm"/>
                      <a:tailEnd type="none" w="sm" len="sm"/>
                    </a:lnB>
                  </a:tcPr>
                </a:tc>
                <a:extLst>
                  <a:ext uri="{0D108BD9-81ED-4DB2-BD59-A6C34878D82A}">
                    <a16:rowId xmlns:a16="http://schemas.microsoft.com/office/drawing/2014/main" val="10004"/>
                  </a:ext>
                </a:extLst>
              </a:tr>
            </a:tbl>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C2F9B73-BED1-4992-89BA-B56BB2E2FDE3}"/>
              </a:ext>
            </a:extLst>
          </p:cNvPr>
          <p:cNvSpPr>
            <a:spLocks noGrp="1"/>
          </p:cNvSpPr>
          <p:nvPr>
            <p:ph type="title"/>
          </p:nvPr>
        </p:nvSpPr>
        <p:spPr>
          <a:xfrm>
            <a:off x="2113501" y="356581"/>
            <a:ext cx="5109420" cy="1080979"/>
          </a:xfrm>
        </p:spPr>
        <p:txBody>
          <a:bodyPr/>
          <a:lstStyle/>
          <a:p>
            <a:r>
              <a:rPr lang="en-US" dirty="0"/>
              <a:t>2024 STLWEST Rule Book</a:t>
            </a:r>
          </a:p>
        </p:txBody>
      </p:sp>
      <p:sp>
        <p:nvSpPr>
          <p:cNvPr id="6" name="Text Placeholder 5">
            <a:extLst>
              <a:ext uri="{FF2B5EF4-FFF2-40B4-BE49-F238E27FC236}">
                <a16:creationId xmlns:a16="http://schemas.microsoft.com/office/drawing/2014/main" id="{3C898134-5DAE-4010-9120-830E07526F06}"/>
              </a:ext>
            </a:extLst>
          </p:cNvPr>
          <p:cNvSpPr>
            <a:spLocks noGrp="1"/>
          </p:cNvSpPr>
          <p:nvPr>
            <p:ph idx="1"/>
          </p:nvPr>
        </p:nvSpPr>
        <p:spPr>
          <a:xfrm>
            <a:off x="147832" y="1437560"/>
            <a:ext cx="8668997" cy="4082396"/>
          </a:xfrm>
        </p:spPr>
        <p:txBody>
          <a:bodyPr>
            <a:normAutofit/>
          </a:bodyPr>
          <a:lstStyle/>
          <a:p>
            <a:r>
              <a:rPr lang="en-US" sz="2800" b="1" dirty="0"/>
              <a:t>Each park website will have a link to the 2024 rulebook for the entirety of the season.</a:t>
            </a:r>
          </a:p>
          <a:p>
            <a:r>
              <a:rPr lang="en-US" sz="2800" dirty="0">
                <a:solidFill>
                  <a:schemeClr val="tx1"/>
                </a:solidFill>
                <a:hlinkClick r:id="rId3">
                  <a:extLst>
                    <a:ext uri="{A12FA001-AC4F-418D-AE19-62706E023703}">
                      <ahyp:hlinkClr xmlns:ahyp="http://schemas.microsoft.com/office/drawing/2018/hyperlinkcolor" val="tx"/>
                    </a:ext>
                  </a:extLst>
                </a:hlinkClick>
              </a:rPr>
              <a:t>www.baapark.org</a:t>
            </a:r>
            <a:r>
              <a:rPr lang="en-US" sz="2800" dirty="0">
                <a:solidFill>
                  <a:schemeClr val="tx1"/>
                </a:solidFill>
              </a:rPr>
              <a:t> </a:t>
            </a:r>
            <a:r>
              <a:rPr lang="en-US" sz="2800" dirty="0"/>
              <a:t>&gt;&gt; Quick Links</a:t>
            </a:r>
          </a:p>
          <a:p>
            <a:r>
              <a:rPr lang="en-US" sz="2800" dirty="0">
                <a:solidFill>
                  <a:schemeClr val="tx1"/>
                </a:solidFill>
                <a:hlinkClick r:id="rId4">
                  <a:extLst>
                    <a:ext uri="{A12FA001-AC4F-418D-AE19-62706E023703}">
                      <ahyp:hlinkClr xmlns:ahyp="http://schemas.microsoft.com/office/drawing/2018/hyperlinkcolor" val="tx"/>
                    </a:ext>
                  </a:extLst>
                </a:hlinkClick>
              </a:rPr>
              <a:t>www.eaapark.net</a:t>
            </a:r>
            <a:r>
              <a:rPr lang="en-US" sz="2800" dirty="0">
                <a:solidFill>
                  <a:schemeClr val="tx1"/>
                </a:solidFill>
              </a:rPr>
              <a:t> </a:t>
            </a:r>
            <a:r>
              <a:rPr lang="en-US" sz="2800" dirty="0"/>
              <a:t>&gt;&gt; Quick Links</a:t>
            </a:r>
          </a:p>
          <a:p>
            <a:r>
              <a:rPr lang="en-US" sz="2800" dirty="0">
                <a:solidFill>
                  <a:schemeClr val="tx1"/>
                </a:solidFill>
                <a:hlinkClick r:id="rId5">
                  <a:extLst>
                    <a:ext uri="{A12FA001-AC4F-418D-AE19-62706E023703}">
                      <ahyp:hlinkClr xmlns:ahyp="http://schemas.microsoft.com/office/drawing/2018/hyperlinkcolor" val="tx"/>
                    </a:ext>
                  </a:extLst>
                </a:hlinkClick>
              </a:rPr>
              <a:t>www.pondathletic.com</a:t>
            </a:r>
            <a:r>
              <a:rPr lang="en-US" sz="2800" dirty="0">
                <a:solidFill>
                  <a:schemeClr val="tx1"/>
                </a:solidFill>
              </a:rPr>
              <a:t> </a:t>
            </a:r>
            <a:r>
              <a:rPr lang="en-US" sz="2800" dirty="0"/>
              <a:t>&gt;&gt; Main Page</a:t>
            </a:r>
          </a:p>
          <a:p>
            <a:r>
              <a:rPr lang="en-US" sz="2800" dirty="0">
                <a:solidFill>
                  <a:schemeClr val="tx1"/>
                </a:solidFill>
                <a:hlinkClick r:id="rId6">
                  <a:extLst>
                    <a:ext uri="{A12FA001-AC4F-418D-AE19-62706E023703}">
                      <ahyp:hlinkClr xmlns:ahyp="http://schemas.microsoft.com/office/drawing/2018/hyperlinkcolor" val="tx"/>
                    </a:ext>
                  </a:extLst>
                </a:hlinkClick>
              </a:rPr>
              <a:t>www.eurekasports.com</a:t>
            </a:r>
            <a:r>
              <a:rPr lang="en-US" sz="2800" dirty="0">
                <a:solidFill>
                  <a:schemeClr val="tx1"/>
                </a:solidFill>
              </a:rPr>
              <a:t> </a:t>
            </a:r>
            <a:r>
              <a:rPr lang="en-US" sz="2800" dirty="0"/>
              <a:t>&gt;&gt; Quick Links</a:t>
            </a:r>
          </a:p>
          <a:p>
            <a:r>
              <a:rPr lang="en-US" sz="2800" dirty="0">
                <a:solidFill>
                  <a:schemeClr val="tx1"/>
                </a:solidFill>
                <a:hlinkClick r:id="rId7">
                  <a:extLst>
                    <a:ext uri="{A12FA001-AC4F-418D-AE19-62706E023703}">
                      <ahyp:hlinkClr xmlns:ahyp="http://schemas.microsoft.com/office/drawing/2018/hyperlinkcolor" val="tx"/>
                    </a:ext>
                  </a:extLst>
                </a:hlinkClick>
              </a:rPr>
              <a:t>www.vpaapark.com</a:t>
            </a:r>
            <a:r>
              <a:rPr lang="en-US" sz="2800" dirty="0">
                <a:solidFill>
                  <a:schemeClr val="tx1"/>
                </a:solidFill>
              </a:rPr>
              <a:t> &gt;&gt; Helpful Links</a:t>
            </a:r>
          </a:p>
        </p:txBody>
      </p:sp>
      <p:sp>
        <p:nvSpPr>
          <p:cNvPr id="4" name="Slide Number Placeholder 3">
            <a:extLst>
              <a:ext uri="{FF2B5EF4-FFF2-40B4-BE49-F238E27FC236}">
                <a16:creationId xmlns:a16="http://schemas.microsoft.com/office/drawing/2014/main" id="{E27477E0-43CC-4005-B0A7-FFB7CC31DD3A}"/>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30</a:t>
            </a:fld>
            <a:endParaRPr lang="en-US"/>
          </a:p>
        </p:txBody>
      </p:sp>
      <p:pic>
        <p:nvPicPr>
          <p:cNvPr id="3" name="Picture 2">
            <a:extLst>
              <a:ext uri="{FF2B5EF4-FFF2-40B4-BE49-F238E27FC236}">
                <a16:creationId xmlns:a16="http://schemas.microsoft.com/office/drawing/2014/main" id="{E04C78B2-FDE1-942A-56C3-6F20A7F8B304}"/>
              </a:ext>
            </a:extLst>
          </p:cNvPr>
          <p:cNvPicPr>
            <a:picLocks noChangeAspect="1"/>
          </p:cNvPicPr>
          <p:nvPr/>
        </p:nvPicPr>
        <p:blipFill>
          <a:blip r:embed="rId8"/>
          <a:stretch>
            <a:fillRect/>
          </a:stretch>
        </p:blipFill>
        <p:spPr>
          <a:xfrm>
            <a:off x="6278369" y="2273954"/>
            <a:ext cx="2543038" cy="4082395"/>
          </a:xfrm>
          <a:prstGeom prst="rect">
            <a:avLst/>
          </a:prstGeom>
        </p:spPr>
      </p:pic>
    </p:spTree>
    <p:extLst>
      <p:ext uri="{BB962C8B-B14F-4D97-AF65-F5344CB8AC3E}">
        <p14:creationId xmlns:p14="http://schemas.microsoft.com/office/powerpoint/2010/main" val="33139210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Shape 241"/>
        <p:cNvGrpSpPr/>
        <p:nvPr/>
      </p:nvGrpSpPr>
      <p:grpSpPr>
        <a:xfrm>
          <a:off x="0" y="0"/>
          <a:ext cx="0" cy="0"/>
          <a:chOff x="0" y="0"/>
          <a:chExt cx="0" cy="0"/>
        </a:xfrm>
      </p:grpSpPr>
      <p:sp>
        <p:nvSpPr>
          <p:cNvPr id="242" name="Google Shape;242;p30"/>
          <p:cNvSpPr txBox="1">
            <a:spLocks noGrp="1"/>
          </p:cNvSpPr>
          <p:nvPr>
            <p:ph type="title"/>
          </p:nvPr>
        </p:nvSpPr>
        <p:spPr>
          <a:xfrm>
            <a:off x="609600" y="0"/>
            <a:ext cx="8064500" cy="792162"/>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dirty="0"/>
              <a:t>STLWEST Important Dates</a:t>
            </a:r>
            <a:endParaRPr dirty="0"/>
          </a:p>
        </p:txBody>
      </p:sp>
      <p:graphicFrame>
        <p:nvGraphicFramePr>
          <p:cNvPr id="243" name="Google Shape;243;p30"/>
          <p:cNvGraphicFramePr/>
          <p:nvPr>
            <p:extLst>
              <p:ext uri="{D42A27DB-BD31-4B8C-83A1-F6EECF244321}">
                <p14:modId xmlns:p14="http://schemas.microsoft.com/office/powerpoint/2010/main" val="4231592378"/>
              </p:ext>
            </p:extLst>
          </p:nvPr>
        </p:nvGraphicFramePr>
        <p:xfrm>
          <a:off x="609600" y="723147"/>
          <a:ext cx="8197850" cy="4261478"/>
        </p:xfrm>
        <a:graphic>
          <a:graphicData uri="http://schemas.openxmlformats.org/drawingml/2006/table">
            <a:tbl>
              <a:tblPr firstRow="1" bandRow="1">
                <a:noFill/>
                <a:tableStyleId>{A6C3BF65-F8D0-4B28-824B-027756194419}</a:tableStyleId>
              </a:tblPr>
              <a:tblGrid>
                <a:gridCol w="2861993">
                  <a:extLst>
                    <a:ext uri="{9D8B030D-6E8A-4147-A177-3AD203B41FA5}">
                      <a16:colId xmlns:a16="http://schemas.microsoft.com/office/drawing/2014/main" val="20000"/>
                    </a:ext>
                  </a:extLst>
                </a:gridCol>
                <a:gridCol w="5335857">
                  <a:extLst>
                    <a:ext uri="{9D8B030D-6E8A-4147-A177-3AD203B41FA5}">
                      <a16:colId xmlns:a16="http://schemas.microsoft.com/office/drawing/2014/main" val="20001"/>
                    </a:ext>
                  </a:extLst>
                </a:gridCol>
              </a:tblGrid>
              <a:tr h="452642">
                <a:tc>
                  <a:txBody>
                    <a:bodyPr/>
                    <a:lstStyle/>
                    <a:p>
                      <a:pPr marL="0" marR="0" lvl="0" indent="0" algn="l" rtl="0">
                        <a:lnSpc>
                          <a:spcPct val="100000"/>
                        </a:lnSpc>
                        <a:spcBef>
                          <a:spcPts val="0"/>
                        </a:spcBef>
                        <a:spcAft>
                          <a:spcPts val="0"/>
                        </a:spcAft>
                        <a:buClr>
                          <a:srgbClr val="000000"/>
                        </a:buClr>
                        <a:buSzPts val="2800"/>
                        <a:buFont typeface="Arial"/>
                        <a:buNone/>
                      </a:pPr>
                      <a:r>
                        <a:rPr lang="en-US" sz="2800" b="1" u="none" strike="noStrike" cap="none"/>
                        <a:t>Date</a:t>
                      </a:r>
                      <a:endParaRPr sz="2800" b="1" u="none" strike="noStrike" cap="none"/>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2800"/>
                        <a:buFont typeface="Arial"/>
                        <a:buNone/>
                      </a:pPr>
                      <a:r>
                        <a:rPr lang="en-US" sz="2800" b="1" u="none" strike="noStrike" cap="none" dirty="0"/>
                        <a:t>Event</a:t>
                      </a:r>
                      <a:endParaRPr sz="2800" b="1" u="none" strike="noStrike" cap="none" dirty="0"/>
                    </a:p>
                  </a:txBody>
                  <a:tcPr marL="91450" marR="91450" marT="45725" marB="45725" anchor="ctr"/>
                </a:tc>
                <a:extLst>
                  <a:ext uri="{0D108BD9-81ED-4DB2-BD59-A6C34878D82A}">
                    <a16:rowId xmlns:a16="http://schemas.microsoft.com/office/drawing/2014/main" val="10000"/>
                  </a:ext>
                </a:extLst>
              </a:tr>
              <a:tr h="524342">
                <a:tc>
                  <a:txBody>
                    <a:bodyPr/>
                    <a:lstStyle/>
                    <a:p>
                      <a:pPr marL="0" marR="0" lvl="0" indent="0" algn="l" rtl="0">
                        <a:lnSpc>
                          <a:spcPct val="100000"/>
                        </a:lnSpc>
                        <a:spcBef>
                          <a:spcPts val="0"/>
                        </a:spcBef>
                        <a:spcAft>
                          <a:spcPts val="0"/>
                        </a:spcAft>
                        <a:buClr>
                          <a:schemeClr val="dk1"/>
                        </a:buClr>
                        <a:buSzPts val="2400"/>
                        <a:buFont typeface="Calibri"/>
                        <a:buNone/>
                      </a:pPr>
                      <a:r>
                        <a:rPr lang="en-US" sz="2400" u="none" strike="noStrike" cap="none" dirty="0"/>
                        <a:t>February 3</a:t>
                      </a:r>
                      <a:endParaRPr sz="1400" u="none" strike="noStrike" cap="none" dirty="0"/>
                    </a:p>
                  </a:txBody>
                  <a:tcPr marL="91450" marR="91450" marT="45725" marB="45725" anchor="ctr"/>
                </a:tc>
                <a:tc>
                  <a:txBody>
                    <a:bodyPr/>
                    <a:lstStyle/>
                    <a:p>
                      <a:pPr marL="0" marR="0" lvl="0" indent="0" algn="l" rtl="0">
                        <a:lnSpc>
                          <a:spcPct val="100000"/>
                        </a:lnSpc>
                        <a:spcBef>
                          <a:spcPts val="0"/>
                        </a:spcBef>
                        <a:spcAft>
                          <a:spcPts val="0"/>
                        </a:spcAft>
                        <a:buClr>
                          <a:schemeClr val="dk1"/>
                        </a:buClr>
                        <a:buSzPts val="2400"/>
                        <a:buFont typeface="Calibri"/>
                        <a:buNone/>
                      </a:pPr>
                      <a:r>
                        <a:rPr lang="en-US" sz="2400" u="none" strike="noStrike" cap="none"/>
                        <a:t>Ranking forms due from managers</a:t>
                      </a:r>
                      <a:endParaRPr sz="2400" u="none" strike="noStrike" cap="none"/>
                    </a:p>
                  </a:txBody>
                  <a:tcPr marL="91450" marR="91450" marT="45725" marB="45725" anchor="ctr"/>
                </a:tc>
                <a:extLst>
                  <a:ext uri="{0D108BD9-81ED-4DB2-BD59-A6C34878D82A}">
                    <a16:rowId xmlns:a16="http://schemas.microsoft.com/office/drawing/2014/main" val="10001"/>
                  </a:ext>
                </a:extLst>
              </a:tr>
              <a:tr h="524342">
                <a:tc>
                  <a:txBody>
                    <a:bodyPr/>
                    <a:lstStyle/>
                    <a:p>
                      <a:pPr marL="0" marR="0" lvl="0" indent="0" algn="l" rtl="0">
                        <a:lnSpc>
                          <a:spcPct val="100000"/>
                        </a:lnSpc>
                        <a:spcBef>
                          <a:spcPts val="0"/>
                        </a:spcBef>
                        <a:spcAft>
                          <a:spcPts val="0"/>
                        </a:spcAft>
                        <a:buClr>
                          <a:srgbClr val="000000"/>
                        </a:buClr>
                        <a:buSzPts val="2400"/>
                        <a:buFont typeface="Arial"/>
                        <a:buNone/>
                      </a:pPr>
                      <a:r>
                        <a:rPr lang="en-US" sz="2400" u="none" strike="noStrike" cap="none" dirty="0"/>
                        <a:t>February 15</a:t>
                      </a:r>
                      <a:endParaRPr sz="2400" u="none" strike="noStrike" cap="none" baseline="30000" dirty="0"/>
                    </a:p>
                  </a:txBody>
                  <a:tcPr marL="91450" marR="91450" marT="45725" marB="45725" anchor="ctr"/>
                </a:tc>
                <a:tc>
                  <a:txBody>
                    <a:bodyPr/>
                    <a:lstStyle/>
                    <a:p>
                      <a:pPr marL="0" marR="0" lvl="0" indent="0" algn="l" rtl="0">
                        <a:lnSpc>
                          <a:spcPct val="100000"/>
                        </a:lnSpc>
                        <a:spcBef>
                          <a:spcPts val="0"/>
                        </a:spcBef>
                        <a:spcAft>
                          <a:spcPts val="0"/>
                        </a:spcAft>
                        <a:buClr>
                          <a:schemeClr val="dk1"/>
                        </a:buClr>
                        <a:buSzPts val="2400"/>
                        <a:buFont typeface="Calibri"/>
                        <a:buNone/>
                      </a:pPr>
                      <a:r>
                        <a:rPr lang="en-US" sz="2400" u="none" strike="noStrike" cap="none"/>
                        <a:t>Last day to enter block out dates (8)</a:t>
                      </a:r>
                      <a:endParaRPr sz="2400" u="none" strike="noStrike" cap="none"/>
                    </a:p>
                  </a:txBody>
                  <a:tcPr marL="91450" marR="91450" marT="45725" marB="45725" anchor="ctr"/>
                </a:tc>
                <a:extLst>
                  <a:ext uri="{0D108BD9-81ED-4DB2-BD59-A6C34878D82A}">
                    <a16:rowId xmlns:a16="http://schemas.microsoft.com/office/drawing/2014/main" val="10002"/>
                  </a:ext>
                </a:extLst>
              </a:tr>
              <a:tr h="718896">
                <a:tc>
                  <a:txBody>
                    <a:bodyPr/>
                    <a:lstStyle/>
                    <a:p>
                      <a:pPr marL="0" marR="0" lvl="0" indent="0" algn="l" rtl="0">
                        <a:lnSpc>
                          <a:spcPct val="100000"/>
                        </a:lnSpc>
                        <a:spcBef>
                          <a:spcPts val="0"/>
                        </a:spcBef>
                        <a:spcAft>
                          <a:spcPts val="0"/>
                        </a:spcAft>
                        <a:buNone/>
                      </a:pPr>
                      <a:r>
                        <a:rPr lang="en-US" sz="2400" dirty="0"/>
                        <a:t>March 10</a:t>
                      </a:r>
                      <a:endParaRPr sz="2400" u="none" strike="noStrike" cap="none" dirty="0"/>
                    </a:p>
                  </a:txBody>
                  <a:tcPr marL="91450" marR="91450" marT="45725" marB="45725" anchor="ctr"/>
                </a:tc>
                <a:tc>
                  <a:txBody>
                    <a:bodyPr/>
                    <a:lstStyle/>
                    <a:p>
                      <a:pPr marL="0" marR="0" lvl="0" indent="0" algn="l" rtl="0">
                        <a:lnSpc>
                          <a:spcPct val="100000"/>
                        </a:lnSpc>
                        <a:spcBef>
                          <a:spcPts val="0"/>
                        </a:spcBef>
                        <a:spcAft>
                          <a:spcPts val="0"/>
                        </a:spcAft>
                        <a:buNone/>
                      </a:pPr>
                      <a:r>
                        <a:rPr lang="en-US" sz="2400"/>
                        <a:t>Last day to register for preseason tournament</a:t>
                      </a:r>
                      <a:endParaRPr sz="2400" u="none" strike="noStrike" cap="none"/>
                    </a:p>
                  </a:txBody>
                  <a:tcPr marL="91450" marR="91450" marT="45725" marB="45725" anchor="ctr"/>
                </a:tc>
                <a:extLst>
                  <a:ext uri="{0D108BD9-81ED-4DB2-BD59-A6C34878D82A}">
                    <a16:rowId xmlns:a16="http://schemas.microsoft.com/office/drawing/2014/main" val="10003"/>
                  </a:ext>
                </a:extLst>
              </a:tr>
              <a:tr h="718896">
                <a:tc>
                  <a:txBody>
                    <a:bodyPr/>
                    <a:lstStyle/>
                    <a:p>
                      <a:pPr marL="0" marR="0" lvl="0" indent="0" algn="l" rtl="0">
                        <a:lnSpc>
                          <a:spcPct val="100000"/>
                        </a:lnSpc>
                        <a:spcBef>
                          <a:spcPts val="0"/>
                        </a:spcBef>
                        <a:spcAft>
                          <a:spcPts val="0"/>
                        </a:spcAft>
                        <a:buClr>
                          <a:srgbClr val="000000"/>
                        </a:buClr>
                        <a:buSzPts val="2400"/>
                        <a:buFont typeface="Arial"/>
                        <a:buNone/>
                      </a:pPr>
                      <a:r>
                        <a:rPr lang="en-US" sz="2400" u="none" strike="noStrike" cap="none" dirty="0"/>
                        <a:t>March 9 </a:t>
                      </a:r>
                      <a:endParaRPr sz="2400" u="none" strike="noStrike" cap="none" dirty="0"/>
                    </a:p>
                  </a:txBody>
                  <a:tcPr marL="91450" marR="91450" marT="45725" marB="45725" anchor="ctr"/>
                </a:tc>
                <a:tc>
                  <a:txBody>
                    <a:bodyPr/>
                    <a:lstStyle/>
                    <a:p>
                      <a:pPr marL="0" marR="0" lvl="0" indent="0" algn="l" rtl="0">
                        <a:lnSpc>
                          <a:spcPct val="100000"/>
                        </a:lnSpc>
                        <a:spcBef>
                          <a:spcPts val="0"/>
                        </a:spcBef>
                        <a:spcAft>
                          <a:spcPts val="0"/>
                        </a:spcAft>
                        <a:buClr>
                          <a:schemeClr val="dk1"/>
                        </a:buClr>
                        <a:buSzPts val="2400"/>
                        <a:buFont typeface="Calibri"/>
                        <a:buNone/>
                      </a:pPr>
                      <a:r>
                        <a:rPr lang="en-US" sz="2400" u="none" strike="noStrike" cap="none" dirty="0"/>
                        <a:t>Scheduling conflict meeting at West Springs Church</a:t>
                      </a:r>
                      <a:endParaRPr sz="2400" u="none" strike="noStrike" cap="none" dirty="0"/>
                    </a:p>
                  </a:txBody>
                  <a:tcPr marL="91450" marR="91450" marT="45725" marB="45725" anchor="ctr"/>
                </a:tc>
                <a:extLst>
                  <a:ext uri="{0D108BD9-81ED-4DB2-BD59-A6C34878D82A}">
                    <a16:rowId xmlns:a16="http://schemas.microsoft.com/office/drawing/2014/main" val="10004"/>
                  </a:ext>
                </a:extLst>
              </a:tr>
              <a:tr h="524342">
                <a:tc>
                  <a:txBody>
                    <a:bodyPr/>
                    <a:lstStyle/>
                    <a:p>
                      <a:pPr marL="0" marR="0" lvl="0" indent="0" algn="l" rtl="0">
                        <a:lnSpc>
                          <a:spcPct val="100000"/>
                        </a:lnSpc>
                        <a:spcBef>
                          <a:spcPts val="0"/>
                        </a:spcBef>
                        <a:spcAft>
                          <a:spcPts val="0"/>
                        </a:spcAft>
                        <a:buClr>
                          <a:srgbClr val="000000"/>
                        </a:buClr>
                        <a:buSzPts val="2400"/>
                        <a:buFont typeface="Arial"/>
                        <a:buNone/>
                      </a:pPr>
                      <a:r>
                        <a:rPr lang="en-US" sz="2400" u="none" strike="noStrike" cap="none" dirty="0"/>
                        <a:t>April 1 - April 8</a:t>
                      </a:r>
                      <a:endParaRPr sz="2400" u="none" strike="noStrike" cap="none" dirty="0"/>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2400"/>
                        <a:buFont typeface="Arial"/>
                        <a:buNone/>
                      </a:pPr>
                      <a:r>
                        <a:rPr lang="en-US" sz="2400" u="none" strike="noStrike" cap="none"/>
                        <a:t>STLWEST Preseason Tournament</a:t>
                      </a:r>
                      <a:endParaRPr sz="2400" u="none" strike="noStrike" cap="none"/>
                    </a:p>
                  </a:txBody>
                  <a:tcPr marL="91450" marR="91450" marT="45725" marB="45725" anchor="ctr"/>
                </a:tc>
                <a:extLst>
                  <a:ext uri="{0D108BD9-81ED-4DB2-BD59-A6C34878D82A}">
                    <a16:rowId xmlns:a16="http://schemas.microsoft.com/office/drawing/2014/main" val="10005"/>
                  </a:ext>
                </a:extLst>
              </a:tr>
              <a:tr h="524342">
                <a:tc>
                  <a:txBody>
                    <a:bodyPr/>
                    <a:lstStyle/>
                    <a:p>
                      <a:pPr marL="0" marR="0" lvl="0" indent="0" algn="l" rtl="0">
                        <a:lnSpc>
                          <a:spcPct val="100000"/>
                        </a:lnSpc>
                        <a:spcBef>
                          <a:spcPts val="0"/>
                        </a:spcBef>
                        <a:spcAft>
                          <a:spcPts val="0"/>
                        </a:spcAft>
                        <a:buClr>
                          <a:srgbClr val="000000"/>
                        </a:buClr>
                        <a:buSzPts val="2400"/>
                        <a:buFont typeface="Arial"/>
                        <a:buNone/>
                      </a:pPr>
                      <a:r>
                        <a:rPr lang="en-US" sz="2400" u="none" strike="noStrike" cap="none" dirty="0"/>
                        <a:t>April 10 – July 21</a:t>
                      </a:r>
                      <a:endParaRPr sz="2400" u="none" strike="noStrike" cap="none" dirty="0"/>
                    </a:p>
                  </a:txBody>
                  <a:tcPr marL="91450" marR="91450" marT="45725" marB="45725" anchor="ctr"/>
                </a:tc>
                <a:tc>
                  <a:txBody>
                    <a:bodyPr/>
                    <a:lstStyle/>
                    <a:p>
                      <a:pPr marL="0" marR="0" lvl="0" indent="0" algn="l" rtl="0">
                        <a:lnSpc>
                          <a:spcPct val="100000"/>
                        </a:lnSpc>
                        <a:spcBef>
                          <a:spcPts val="0"/>
                        </a:spcBef>
                        <a:spcAft>
                          <a:spcPts val="0"/>
                        </a:spcAft>
                        <a:buClr>
                          <a:schemeClr val="dk1"/>
                        </a:buClr>
                        <a:buSzPts val="2400"/>
                        <a:buFont typeface="Calibri"/>
                        <a:buNone/>
                      </a:pPr>
                      <a:r>
                        <a:rPr lang="en-US" sz="2400" u="none" strike="noStrike" cap="none" dirty="0"/>
                        <a:t>STLWEST Season</a:t>
                      </a:r>
                      <a:endParaRPr sz="1400" u="none" strike="noStrike" cap="none" dirty="0"/>
                    </a:p>
                  </a:txBody>
                  <a:tcPr marL="91450" marR="91450" marT="45725" marB="45725" anchor="ctr"/>
                </a:tc>
                <a:extLst>
                  <a:ext uri="{0D108BD9-81ED-4DB2-BD59-A6C34878D82A}">
                    <a16:rowId xmlns:a16="http://schemas.microsoft.com/office/drawing/2014/main" val="10006"/>
                  </a:ext>
                </a:extLst>
              </a:tr>
            </a:tbl>
          </a:graphicData>
        </a:graphic>
      </p:graphicFrame>
      <p:pic>
        <p:nvPicPr>
          <p:cNvPr id="9222" name="Picture 6" descr="Joplin Arts Fest - Don&amp;#39;t be late!! Mark your calendar now for September  14th &amp;amp; 15th, to be sure you don&amp;#39;t miss the Joplin Arts Fest. We are getting  lots of artist&amp;#39;s">
            <a:extLst>
              <a:ext uri="{FF2B5EF4-FFF2-40B4-BE49-F238E27FC236}">
                <a16:creationId xmlns:a16="http://schemas.microsoft.com/office/drawing/2014/main" id="{3EFCEF42-605D-4718-86EF-A1B4ADAE991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47456" y="4915609"/>
            <a:ext cx="3449088" cy="185980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Shape 247"/>
        <p:cNvGrpSpPr/>
        <p:nvPr/>
      </p:nvGrpSpPr>
      <p:grpSpPr>
        <a:xfrm>
          <a:off x="0" y="0"/>
          <a:ext cx="0" cy="0"/>
          <a:chOff x="0" y="0"/>
          <a:chExt cx="0" cy="0"/>
        </a:xfrm>
      </p:grpSpPr>
      <p:sp>
        <p:nvSpPr>
          <p:cNvPr id="248" name="Google Shape;248;p31"/>
          <p:cNvSpPr txBox="1">
            <a:spLocks noGrp="1"/>
          </p:cNvSpPr>
          <p:nvPr>
            <p:ph type="title"/>
          </p:nvPr>
        </p:nvSpPr>
        <p:spPr>
          <a:xfrm>
            <a:off x="611188" y="188913"/>
            <a:ext cx="8055292" cy="701028"/>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dirty="0"/>
              <a:t>STLWEST Glen Herbst Memorial Preseason Tournament</a:t>
            </a:r>
            <a:endParaRPr dirty="0"/>
          </a:p>
        </p:txBody>
      </p:sp>
      <p:sp>
        <p:nvSpPr>
          <p:cNvPr id="249" name="Google Shape;249;p31"/>
          <p:cNvSpPr txBox="1">
            <a:spLocks noGrp="1"/>
          </p:cNvSpPr>
          <p:nvPr>
            <p:ph idx="1"/>
          </p:nvPr>
        </p:nvSpPr>
        <p:spPr>
          <a:xfrm>
            <a:off x="0" y="1133946"/>
            <a:ext cx="4511644" cy="4590107"/>
          </a:xfrm>
          <a:prstGeom prst="rect">
            <a:avLst/>
          </a:prstGeom>
          <a:noFill/>
          <a:ln>
            <a:noFill/>
          </a:ln>
        </p:spPr>
        <p:txBody>
          <a:bodyPr spcFirstLastPara="1" wrap="square" lIns="91425" tIns="45700" rIns="91425" bIns="45700" anchor="t" anchorCtr="0">
            <a:noAutofit/>
          </a:bodyPr>
          <a:lstStyle/>
          <a:p>
            <a:pPr marL="742950" lvl="1" indent="-292100">
              <a:spcBef>
                <a:spcPts val="0"/>
              </a:spcBef>
              <a:buSzPts val="2900"/>
              <a:buFont typeface="Arial"/>
              <a:buChar char="•"/>
            </a:pPr>
            <a:r>
              <a:rPr lang="en-US" sz="3200" dirty="0"/>
              <a:t>April 1-8</a:t>
            </a:r>
          </a:p>
          <a:p>
            <a:pPr marL="1200150" lvl="2" indent="-292100">
              <a:spcBef>
                <a:spcPts val="0"/>
              </a:spcBef>
              <a:buSzPts val="2900"/>
            </a:pPr>
            <a:r>
              <a:rPr lang="en-US" sz="2800" dirty="0"/>
              <a:t>April 9 rainout date for championship games</a:t>
            </a:r>
          </a:p>
          <a:p>
            <a:pPr marL="742950" lvl="1" indent="-292100" algn="l" rtl="0">
              <a:lnSpc>
                <a:spcPct val="100000"/>
              </a:lnSpc>
              <a:spcBef>
                <a:spcPts val="0"/>
              </a:spcBef>
              <a:spcAft>
                <a:spcPts val="0"/>
              </a:spcAft>
              <a:buClr>
                <a:schemeClr val="dk1"/>
              </a:buClr>
              <a:buSzPts val="2900"/>
              <a:buFont typeface="Arial"/>
              <a:buChar char="•"/>
            </a:pPr>
            <a:r>
              <a:rPr lang="en-US" sz="2900" dirty="0"/>
              <a:t>3-game minimum</a:t>
            </a:r>
            <a:endParaRPr sz="2900" dirty="0"/>
          </a:p>
          <a:p>
            <a:pPr marL="742950" lvl="1" indent="-292100" algn="l" rtl="0">
              <a:lnSpc>
                <a:spcPct val="100000"/>
              </a:lnSpc>
              <a:spcBef>
                <a:spcPts val="560"/>
              </a:spcBef>
              <a:spcAft>
                <a:spcPts val="0"/>
              </a:spcAft>
              <a:buClr>
                <a:schemeClr val="dk1"/>
              </a:buClr>
              <a:buSzPts val="2900"/>
              <a:buFont typeface="Arial"/>
              <a:buChar char="•"/>
            </a:pPr>
            <a:r>
              <a:rPr lang="en-US" sz="2900" dirty="0"/>
              <a:t>Cost: $350</a:t>
            </a:r>
            <a:endParaRPr sz="2900" dirty="0"/>
          </a:p>
          <a:p>
            <a:pPr marL="685800" lvl="1" indent="-298450">
              <a:spcBef>
                <a:spcPts val="560"/>
              </a:spcBef>
              <a:buSzPts val="2900"/>
              <a:buFont typeface="Arial"/>
              <a:buChar char="•"/>
            </a:pPr>
            <a:r>
              <a:rPr lang="en-US" sz="2900" dirty="0"/>
              <a:t>Schedules provided no later than </a:t>
            </a:r>
            <a:r>
              <a:rPr lang="en-US" sz="2900"/>
              <a:t>March 24</a:t>
            </a:r>
            <a:endParaRPr sz="2900" dirty="0"/>
          </a:p>
          <a:p>
            <a:pPr marL="742950" lvl="1" indent="-292100" algn="l" rtl="0">
              <a:lnSpc>
                <a:spcPct val="100000"/>
              </a:lnSpc>
              <a:spcBef>
                <a:spcPts val="560"/>
              </a:spcBef>
              <a:spcAft>
                <a:spcPts val="0"/>
              </a:spcAft>
              <a:buClr>
                <a:schemeClr val="dk1"/>
              </a:buClr>
              <a:buSzPts val="2900"/>
              <a:buFont typeface="Arial"/>
              <a:buChar char="•"/>
            </a:pPr>
            <a:r>
              <a:rPr lang="en-US" sz="2900" dirty="0"/>
              <a:t>Last Chance to Register is March 10</a:t>
            </a:r>
            <a:endParaRPr sz="2900" baseline="30000" dirty="0"/>
          </a:p>
          <a:p>
            <a:pPr marL="742950" lvl="1" indent="-292100" algn="l" rtl="0">
              <a:lnSpc>
                <a:spcPct val="100000"/>
              </a:lnSpc>
              <a:spcBef>
                <a:spcPts val="560"/>
              </a:spcBef>
              <a:spcAft>
                <a:spcPts val="0"/>
              </a:spcAft>
              <a:buClr>
                <a:schemeClr val="dk1"/>
              </a:buClr>
              <a:buSzPts val="2900"/>
              <a:buFont typeface="Arial"/>
              <a:buChar char="•"/>
            </a:pPr>
            <a:r>
              <a:rPr lang="en-US" sz="2900" dirty="0"/>
              <a:t>Register online on your home park’s website </a:t>
            </a:r>
            <a:endParaRPr sz="2900" dirty="0"/>
          </a:p>
          <a:p>
            <a:pPr marL="0" lvl="0" indent="0" algn="l" rtl="0">
              <a:lnSpc>
                <a:spcPct val="100000"/>
              </a:lnSpc>
              <a:spcBef>
                <a:spcPts val="640"/>
              </a:spcBef>
              <a:spcAft>
                <a:spcPts val="0"/>
              </a:spcAft>
              <a:buClr>
                <a:schemeClr val="dk1"/>
              </a:buClr>
              <a:buSzPts val="3200"/>
              <a:buNone/>
            </a:pPr>
            <a:endParaRPr dirty="0"/>
          </a:p>
        </p:txBody>
      </p:sp>
      <p:sp>
        <p:nvSpPr>
          <p:cNvPr id="250" name="Google Shape;250;p31"/>
          <p:cNvSpPr txBox="1">
            <a:spLocks noGrp="1"/>
          </p:cNvSpPr>
          <p:nvPr>
            <p:ph type="sldNum" sz="quarter" idx="12"/>
          </p:nvPr>
        </p:nvSpPr>
        <p:spPr>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32</a:t>
            </a:fld>
            <a:endParaRPr/>
          </a:p>
        </p:txBody>
      </p:sp>
      <p:pic>
        <p:nvPicPr>
          <p:cNvPr id="2" name="Picture 1">
            <a:extLst>
              <a:ext uri="{FF2B5EF4-FFF2-40B4-BE49-F238E27FC236}">
                <a16:creationId xmlns:a16="http://schemas.microsoft.com/office/drawing/2014/main" id="{85DDA7F8-6526-7FE3-4FD8-6EB8C962A2A8}"/>
              </a:ext>
            </a:extLst>
          </p:cNvPr>
          <p:cNvPicPr>
            <a:picLocks noChangeAspect="1"/>
          </p:cNvPicPr>
          <p:nvPr/>
        </p:nvPicPr>
        <p:blipFill>
          <a:blip r:embed="rId4"/>
          <a:stretch>
            <a:fillRect/>
          </a:stretch>
        </p:blipFill>
        <p:spPr>
          <a:xfrm>
            <a:off x="4638834" y="1837208"/>
            <a:ext cx="4238625" cy="3571875"/>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Shape 271"/>
        <p:cNvGrpSpPr/>
        <p:nvPr/>
      </p:nvGrpSpPr>
      <p:grpSpPr>
        <a:xfrm>
          <a:off x="0" y="0"/>
          <a:ext cx="0" cy="0"/>
          <a:chOff x="0" y="0"/>
          <a:chExt cx="0" cy="0"/>
        </a:xfrm>
      </p:grpSpPr>
      <p:sp>
        <p:nvSpPr>
          <p:cNvPr id="272" name="Google Shape;272;gb95a3d08e7_0_3"/>
          <p:cNvSpPr txBox="1">
            <a:spLocks noGrp="1"/>
          </p:cNvSpPr>
          <p:nvPr>
            <p:ph type="title"/>
          </p:nvPr>
        </p:nvSpPr>
        <p:spPr>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solidFill>
                  <a:srgbClr val="FF0000"/>
                </a:solidFill>
              </a:rPr>
              <a:t>Pond Athletic Association Hosts</a:t>
            </a:r>
            <a:endParaRPr>
              <a:solidFill>
                <a:srgbClr val="FF0000"/>
              </a:solidFill>
            </a:endParaRPr>
          </a:p>
          <a:p>
            <a:pPr marL="0" lvl="0" indent="0" algn="ctr" rtl="0">
              <a:spcBef>
                <a:spcPts val="0"/>
              </a:spcBef>
              <a:spcAft>
                <a:spcPts val="0"/>
              </a:spcAft>
              <a:buNone/>
            </a:pPr>
            <a:r>
              <a:rPr lang="en-US">
                <a:solidFill>
                  <a:srgbClr val="FF0000"/>
                </a:solidFill>
              </a:rPr>
              <a:t>MLB Pitch, Hit and Run </a:t>
            </a:r>
            <a:r>
              <a:rPr lang="en-US"/>
              <a:t> </a:t>
            </a:r>
            <a:endParaRPr/>
          </a:p>
        </p:txBody>
      </p:sp>
      <p:sp>
        <p:nvSpPr>
          <p:cNvPr id="273" name="Google Shape;273;gb95a3d08e7_0_3"/>
          <p:cNvSpPr txBox="1">
            <a:spLocks noGrp="1"/>
          </p:cNvSpPr>
          <p:nvPr>
            <p:ph idx="1"/>
          </p:nvPr>
        </p:nvSpPr>
        <p:spPr>
          <a:xfrm>
            <a:off x="534138" y="1808538"/>
            <a:ext cx="8075700" cy="3632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3200"/>
              <a:buFont typeface="Arial"/>
              <a:buNone/>
            </a:pPr>
            <a:r>
              <a:rPr lang="en-US" sz="3200" dirty="0"/>
              <a:t>Date/Time TBD </a:t>
            </a:r>
          </a:p>
          <a:p>
            <a:pPr marL="0" lvl="0" indent="0" algn="l" rtl="0">
              <a:spcBef>
                <a:spcPts val="0"/>
              </a:spcBef>
              <a:spcAft>
                <a:spcPts val="0"/>
              </a:spcAft>
              <a:buClr>
                <a:schemeClr val="dk1"/>
              </a:buClr>
              <a:buSzPts val="3200"/>
              <a:buFont typeface="Arial"/>
              <a:buNone/>
            </a:pPr>
            <a:r>
              <a:rPr lang="en-US" sz="3200" dirty="0"/>
              <a:t>Event sponsored by MLB</a:t>
            </a:r>
            <a:endParaRPr sz="3200" dirty="0"/>
          </a:p>
          <a:p>
            <a:pPr marL="0" lvl="0" indent="0" algn="l" rtl="0">
              <a:spcBef>
                <a:spcPts val="640"/>
              </a:spcBef>
              <a:spcAft>
                <a:spcPts val="0"/>
              </a:spcAft>
              <a:buClr>
                <a:schemeClr val="dk1"/>
              </a:buClr>
              <a:buSzPts val="3200"/>
              <a:buFont typeface="Arial"/>
              <a:buNone/>
            </a:pPr>
            <a:endParaRPr sz="3200" dirty="0"/>
          </a:p>
          <a:p>
            <a:pPr marL="0" lvl="0" indent="0" algn="l" rtl="0">
              <a:spcBef>
                <a:spcPts val="640"/>
              </a:spcBef>
              <a:spcAft>
                <a:spcPts val="0"/>
              </a:spcAft>
              <a:buClr>
                <a:schemeClr val="dk1"/>
              </a:buClr>
              <a:buSzPts val="3200"/>
              <a:buFont typeface="Arial"/>
              <a:buNone/>
            </a:pPr>
            <a:r>
              <a:rPr lang="en-US" sz="3200" dirty="0"/>
              <a:t>Go to </a:t>
            </a:r>
            <a:r>
              <a:rPr lang="en-US" sz="3200" u="sng" dirty="0">
                <a:solidFill>
                  <a:srgbClr val="FF0000"/>
                </a:solidFill>
                <a:hlinkClick r:id="rId4">
                  <a:extLst>
                    <a:ext uri="{A12FA001-AC4F-418D-AE19-62706E023703}">
                      <ahyp:hlinkClr xmlns:ahyp="http://schemas.microsoft.com/office/drawing/2018/hyperlinkcolor" val="tx"/>
                    </a:ext>
                  </a:extLst>
                </a:hlinkClick>
              </a:rPr>
              <a:t>www.pondathletic.com</a:t>
            </a:r>
            <a:r>
              <a:rPr lang="en-US" sz="3200" dirty="0"/>
              <a:t> for more information.</a:t>
            </a:r>
            <a:endParaRPr sz="3200" dirty="0"/>
          </a:p>
          <a:p>
            <a:pPr marL="0" lvl="0" indent="0" algn="l" rtl="0">
              <a:spcBef>
                <a:spcPts val="360"/>
              </a:spcBef>
              <a:spcAft>
                <a:spcPts val="0"/>
              </a:spcAft>
              <a:buNone/>
            </a:pPr>
            <a:endParaRPr dirty="0"/>
          </a:p>
        </p:txBody>
      </p:sp>
      <p:sp>
        <p:nvSpPr>
          <p:cNvPr id="274" name="Google Shape;274;gb95a3d08e7_0_3"/>
          <p:cNvSpPr txBox="1">
            <a:spLocks noGrp="1"/>
          </p:cNvSpPr>
          <p:nvPr>
            <p:ph type="sldNum" sz="quarter" idx="12"/>
          </p:nvPr>
        </p:nvSpPr>
        <p:spPr>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33</a:t>
            </a:fld>
            <a:endParaRPr/>
          </a:p>
        </p:txBody>
      </p:sp>
      <p:pic>
        <p:nvPicPr>
          <p:cNvPr id="2" name="Picture 1">
            <a:extLst>
              <a:ext uri="{FF2B5EF4-FFF2-40B4-BE49-F238E27FC236}">
                <a16:creationId xmlns:a16="http://schemas.microsoft.com/office/drawing/2014/main" id="{CB5F5D66-F922-4855-886D-C8B68F06EB64}"/>
              </a:ext>
            </a:extLst>
          </p:cNvPr>
          <p:cNvPicPr>
            <a:picLocks noChangeAspect="1"/>
          </p:cNvPicPr>
          <p:nvPr/>
        </p:nvPicPr>
        <p:blipFill>
          <a:blip r:embed="rId5"/>
          <a:stretch>
            <a:fillRect/>
          </a:stretch>
        </p:blipFill>
        <p:spPr>
          <a:xfrm>
            <a:off x="3584164" y="4364663"/>
            <a:ext cx="1975672" cy="1822157"/>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Shape 279"/>
        <p:cNvGrpSpPr/>
        <p:nvPr/>
      </p:nvGrpSpPr>
      <p:grpSpPr>
        <a:xfrm>
          <a:off x="0" y="0"/>
          <a:ext cx="0" cy="0"/>
          <a:chOff x="0" y="0"/>
          <a:chExt cx="0" cy="0"/>
        </a:xfrm>
      </p:grpSpPr>
      <p:sp>
        <p:nvSpPr>
          <p:cNvPr id="280" name="Google Shape;280;gb7ce1fd888_0_15"/>
          <p:cNvSpPr txBox="1">
            <a:spLocks noGrp="1"/>
          </p:cNvSpPr>
          <p:nvPr>
            <p:ph type="title"/>
          </p:nvPr>
        </p:nvSpPr>
        <p:spPr>
          <a:xfrm>
            <a:off x="539688" y="350063"/>
            <a:ext cx="8064600" cy="7923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4200" dirty="0">
                <a:solidFill>
                  <a:srgbClr val="FF0000"/>
                </a:solidFill>
              </a:rPr>
              <a:t>Pond Athletic Association</a:t>
            </a:r>
            <a:endParaRPr sz="4200" dirty="0">
              <a:solidFill>
                <a:srgbClr val="FF0000"/>
              </a:solidFill>
            </a:endParaRPr>
          </a:p>
          <a:p>
            <a:pPr marL="0" lvl="0" indent="0" algn="ctr" rtl="0">
              <a:spcBef>
                <a:spcPts val="0"/>
              </a:spcBef>
              <a:spcAft>
                <a:spcPts val="0"/>
              </a:spcAft>
              <a:buNone/>
            </a:pPr>
            <a:r>
              <a:rPr lang="en-US" sz="3200" dirty="0">
                <a:solidFill>
                  <a:srgbClr val="FF0000"/>
                </a:solidFill>
              </a:rPr>
              <a:t>7up Tournament</a:t>
            </a:r>
            <a:endParaRPr sz="3200" dirty="0">
              <a:solidFill>
                <a:srgbClr val="FF0000"/>
              </a:solidFill>
            </a:endParaRPr>
          </a:p>
          <a:p>
            <a:pPr marL="0" lvl="0" indent="0" algn="ctr" rtl="0">
              <a:spcBef>
                <a:spcPts val="0"/>
              </a:spcBef>
              <a:spcAft>
                <a:spcPts val="0"/>
              </a:spcAft>
              <a:buNone/>
            </a:pPr>
            <a:r>
              <a:rPr lang="en-US" sz="3200" dirty="0">
                <a:solidFill>
                  <a:srgbClr val="FF0000"/>
                </a:solidFill>
              </a:rPr>
              <a:t>Dates TBD</a:t>
            </a:r>
            <a:endParaRPr sz="3200" dirty="0">
              <a:solidFill>
                <a:srgbClr val="FF0000"/>
              </a:solidFill>
            </a:endParaRPr>
          </a:p>
        </p:txBody>
      </p:sp>
      <p:sp>
        <p:nvSpPr>
          <p:cNvPr id="281" name="Google Shape;281;gb7ce1fd888_0_15"/>
          <p:cNvSpPr txBox="1">
            <a:spLocks noGrp="1"/>
          </p:cNvSpPr>
          <p:nvPr>
            <p:ph idx="1"/>
          </p:nvPr>
        </p:nvSpPr>
        <p:spPr>
          <a:xfrm>
            <a:off x="534138" y="1612950"/>
            <a:ext cx="8075700" cy="3632100"/>
          </a:xfrm>
          <a:prstGeom prst="rect">
            <a:avLst/>
          </a:prstGeom>
        </p:spPr>
        <p:txBody>
          <a:bodyPr spcFirstLastPara="1" wrap="square" lIns="91425" tIns="45700" rIns="91425" bIns="45700" anchor="t" anchorCtr="0">
            <a:noAutofit/>
          </a:bodyPr>
          <a:lstStyle/>
          <a:p>
            <a:pPr marL="457200" lvl="0" indent="-323850" algn="l" rtl="0">
              <a:spcBef>
                <a:spcPts val="360"/>
              </a:spcBef>
              <a:spcAft>
                <a:spcPts val="0"/>
              </a:spcAft>
              <a:buSzPts val="1500"/>
              <a:buChar char="●"/>
            </a:pPr>
            <a:r>
              <a:rPr lang="en-US" sz="3400" dirty="0"/>
              <a:t>7UP annual tournament is for 7U and 8U teams.</a:t>
            </a:r>
            <a:endParaRPr sz="3400" dirty="0"/>
          </a:p>
          <a:p>
            <a:pPr marL="0" lvl="0" indent="0" algn="ctr" rtl="0">
              <a:spcBef>
                <a:spcPts val="360"/>
              </a:spcBef>
              <a:spcAft>
                <a:spcPts val="0"/>
              </a:spcAft>
              <a:buNone/>
            </a:pPr>
            <a:r>
              <a:rPr lang="en-US" sz="3000" dirty="0"/>
              <a:t>More information coming soon on </a:t>
            </a:r>
            <a:r>
              <a:rPr lang="en-US" sz="3000" u="sng" dirty="0">
                <a:solidFill>
                  <a:srgbClr val="FF0000"/>
                </a:solidFill>
                <a:hlinkClick r:id="rId4">
                  <a:extLst>
                    <a:ext uri="{A12FA001-AC4F-418D-AE19-62706E023703}">
                      <ahyp:hlinkClr xmlns:ahyp="http://schemas.microsoft.com/office/drawing/2018/hyperlinkcolor" val="tx"/>
                    </a:ext>
                  </a:extLst>
                </a:hlinkClick>
              </a:rPr>
              <a:t>Pond’s website</a:t>
            </a:r>
            <a:endParaRPr sz="3000" dirty="0">
              <a:solidFill>
                <a:srgbClr val="FF0000"/>
              </a:solidFill>
            </a:endParaRPr>
          </a:p>
          <a:p>
            <a:pPr marL="0" lvl="0" indent="0" algn="ctr" rtl="0">
              <a:spcBef>
                <a:spcPts val="360"/>
              </a:spcBef>
              <a:spcAft>
                <a:spcPts val="0"/>
              </a:spcAft>
              <a:buNone/>
            </a:pPr>
            <a:endParaRPr sz="3000" dirty="0"/>
          </a:p>
        </p:txBody>
      </p:sp>
      <p:sp>
        <p:nvSpPr>
          <p:cNvPr id="282" name="Google Shape;282;gb7ce1fd888_0_15"/>
          <p:cNvSpPr txBox="1">
            <a:spLocks noGrp="1"/>
          </p:cNvSpPr>
          <p:nvPr>
            <p:ph type="sldNum" sz="quarter" idx="12"/>
          </p:nvPr>
        </p:nvSpPr>
        <p:spPr>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34</a:t>
            </a:fld>
            <a:endParaRPr/>
          </a:p>
        </p:txBody>
      </p:sp>
      <p:pic>
        <p:nvPicPr>
          <p:cNvPr id="5" name="Picture 4">
            <a:extLst>
              <a:ext uri="{FF2B5EF4-FFF2-40B4-BE49-F238E27FC236}">
                <a16:creationId xmlns:a16="http://schemas.microsoft.com/office/drawing/2014/main" id="{50A9D0F5-8F1F-41C9-885A-FD484A0F1938}"/>
              </a:ext>
            </a:extLst>
          </p:cNvPr>
          <p:cNvPicPr>
            <a:picLocks noChangeAspect="1"/>
          </p:cNvPicPr>
          <p:nvPr/>
        </p:nvPicPr>
        <p:blipFill>
          <a:blip r:embed="rId5"/>
          <a:stretch>
            <a:fillRect/>
          </a:stretch>
        </p:blipFill>
        <p:spPr>
          <a:xfrm>
            <a:off x="3391491" y="3769594"/>
            <a:ext cx="2361017" cy="2174006"/>
          </a:xfrm>
          <a:prstGeom prst="ellipse">
            <a:avLst/>
          </a:prstGeom>
          <a:ln>
            <a:noFill/>
          </a:ln>
          <a:effectLst>
            <a:softEdge rad="112500"/>
          </a:effec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Shape 303"/>
        <p:cNvGrpSpPr/>
        <p:nvPr/>
      </p:nvGrpSpPr>
      <p:grpSpPr>
        <a:xfrm>
          <a:off x="0" y="0"/>
          <a:ext cx="0" cy="0"/>
          <a:chOff x="0" y="0"/>
          <a:chExt cx="0" cy="0"/>
        </a:xfrm>
      </p:grpSpPr>
      <p:sp>
        <p:nvSpPr>
          <p:cNvPr id="304" name="Google Shape;304;gb95365a5f8_0_14"/>
          <p:cNvSpPr txBox="1">
            <a:spLocks noGrp="1"/>
          </p:cNvSpPr>
          <p:nvPr>
            <p:ph type="title"/>
          </p:nvPr>
        </p:nvSpPr>
        <p:spPr>
          <a:xfrm>
            <a:off x="622400" y="391363"/>
            <a:ext cx="8064500" cy="792162"/>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3400" dirty="0">
                <a:solidFill>
                  <a:srgbClr val="0000CC"/>
                </a:solidFill>
              </a:rPr>
              <a:t>Ballwin Athletic Association</a:t>
            </a:r>
            <a:endParaRPr sz="3400" dirty="0">
              <a:solidFill>
                <a:srgbClr val="0000CC"/>
              </a:solidFill>
            </a:endParaRPr>
          </a:p>
          <a:p>
            <a:pPr marL="0" lvl="0" indent="0" algn="ctr" rtl="0">
              <a:spcBef>
                <a:spcPts val="0"/>
              </a:spcBef>
              <a:spcAft>
                <a:spcPts val="0"/>
              </a:spcAft>
              <a:buNone/>
            </a:pPr>
            <a:r>
              <a:rPr lang="en-US" sz="3400" dirty="0">
                <a:solidFill>
                  <a:srgbClr val="0000CC"/>
                </a:solidFill>
              </a:rPr>
              <a:t>Stars and Stripes Blast Baseball Tournament</a:t>
            </a:r>
            <a:endParaRPr sz="3400" dirty="0">
              <a:solidFill>
                <a:srgbClr val="0000CC"/>
              </a:solidFill>
            </a:endParaRPr>
          </a:p>
        </p:txBody>
      </p:sp>
      <p:sp>
        <p:nvSpPr>
          <p:cNvPr id="305" name="Google Shape;305;gb95365a5f8_0_14"/>
          <p:cNvSpPr txBox="1">
            <a:spLocks noGrp="1"/>
          </p:cNvSpPr>
          <p:nvPr>
            <p:ph idx="1"/>
          </p:nvPr>
        </p:nvSpPr>
        <p:spPr>
          <a:xfrm>
            <a:off x="622400" y="1391526"/>
            <a:ext cx="8075700" cy="3900300"/>
          </a:xfrm>
          <a:prstGeom prst="rect">
            <a:avLst/>
          </a:prstGeom>
        </p:spPr>
        <p:txBody>
          <a:bodyPr spcFirstLastPara="1" wrap="square" lIns="91425" tIns="45700" rIns="91425" bIns="45700" anchor="t" anchorCtr="0">
            <a:noAutofit/>
          </a:bodyPr>
          <a:lstStyle/>
          <a:p>
            <a:pPr marL="742950" lvl="1" indent="-292100" algn="l" rtl="0">
              <a:spcBef>
                <a:spcPts val="0"/>
              </a:spcBef>
              <a:spcAft>
                <a:spcPts val="0"/>
              </a:spcAft>
              <a:buSzPts val="2900"/>
              <a:buChar char="•"/>
            </a:pPr>
            <a:r>
              <a:rPr lang="en-US" sz="2900" dirty="0"/>
              <a:t>June 20 - 23</a:t>
            </a:r>
            <a:endParaRPr sz="2900" dirty="0"/>
          </a:p>
          <a:p>
            <a:pPr marL="742950" lvl="1" indent="-292100" algn="l" rtl="0">
              <a:spcBef>
                <a:spcPts val="0"/>
              </a:spcBef>
              <a:spcAft>
                <a:spcPts val="0"/>
              </a:spcAft>
              <a:buSzPts val="2900"/>
              <a:buChar char="•"/>
            </a:pPr>
            <a:r>
              <a:rPr lang="en-US" sz="2800" dirty="0"/>
              <a:t>Rec/A Divisions</a:t>
            </a:r>
          </a:p>
          <a:p>
            <a:pPr marL="742950" lvl="1" indent="-292100" algn="l" rtl="0">
              <a:spcBef>
                <a:spcPts val="0"/>
              </a:spcBef>
              <a:spcAft>
                <a:spcPts val="0"/>
              </a:spcAft>
              <a:buSzPts val="2900"/>
              <a:buChar char="•"/>
            </a:pPr>
            <a:r>
              <a:rPr lang="en-US" sz="2800" dirty="0"/>
              <a:t>3-game minimum – 2 pool/single elimination format</a:t>
            </a:r>
          </a:p>
          <a:p>
            <a:pPr marL="742950" lvl="1" indent="-292100" algn="l" rtl="0">
              <a:spcBef>
                <a:spcPts val="560"/>
              </a:spcBef>
              <a:spcAft>
                <a:spcPts val="0"/>
              </a:spcAft>
              <a:buSzPts val="2900"/>
              <a:buChar char="•"/>
            </a:pPr>
            <a:r>
              <a:rPr lang="en-US" sz="2900" dirty="0"/>
              <a:t>Cost: 8U; $350, 9U-14U; $450, HS - $550</a:t>
            </a:r>
          </a:p>
          <a:p>
            <a:pPr marL="450850" lvl="1" indent="0" algn="l" rtl="0">
              <a:spcBef>
                <a:spcPts val="560"/>
              </a:spcBef>
              <a:spcAft>
                <a:spcPts val="0"/>
              </a:spcAft>
              <a:buSzPts val="2900"/>
              <a:buNone/>
            </a:pPr>
            <a:endParaRPr sz="2500" dirty="0"/>
          </a:p>
          <a:p>
            <a:pPr marL="0" lvl="0" indent="0" algn="l" rtl="0">
              <a:spcBef>
                <a:spcPts val="360"/>
              </a:spcBef>
              <a:spcAft>
                <a:spcPts val="0"/>
              </a:spcAft>
              <a:buClr>
                <a:schemeClr val="dk1"/>
              </a:buClr>
              <a:buSzPts val="1100"/>
              <a:buFont typeface="Arial"/>
              <a:buNone/>
            </a:pPr>
            <a:r>
              <a:rPr lang="en-US" sz="3200" u="sng" dirty="0">
                <a:solidFill>
                  <a:srgbClr val="0000FF"/>
                </a:solidFill>
                <a:hlinkClick r:id="rId4">
                  <a:extLst>
                    <a:ext uri="{A12FA001-AC4F-418D-AE19-62706E023703}">
                      <ahyp:hlinkClr xmlns:ahyp="http://schemas.microsoft.com/office/drawing/2018/hyperlinkcolor" val="tx"/>
                    </a:ext>
                  </a:extLst>
                </a:hlinkClick>
              </a:rPr>
              <a:t>www.baapark.org</a:t>
            </a:r>
            <a:r>
              <a:rPr lang="en-US" sz="3200" dirty="0">
                <a:solidFill>
                  <a:srgbClr val="0000FF"/>
                </a:solidFill>
              </a:rPr>
              <a:t> </a:t>
            </a:r>
            <a:r>
              <a:rPr lang="en-US" sz="3200" dirty="0"/>
              <a:t>to register/more information</a:t>
            </a:r>
            <a:endParaRPr sz="3200" baseline="30000" dirty="0"/>
          </a:p>
        </p:txBody>
      </p:sp>
      <p:sp>
        <p:nvSpPr>
          <p:cNvPr id="306" name="Google Shape;306;gb95365a5f8_0_14"/>
          <p:cNvSpPr txBox="1">
            <a:spLocks noGrp="1"/>
          </p:cNvSpPr>
          <p:nvPr>
            <p:ph type="sldNum" sz="quarter" idx="12"/>
          </p:nvPr>
        </p:nvSpPr>
        <p:spPr>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35</a:t>
            </a:fld>
            <a:endParaRPr/>
          </a:p>
        </p:txBody>
      </p:sp>
      <p:pic>
        <p:nvPicPr>
          <p:cNvPr id="307" name="Google Shape;307;gb95365a5f8_0_14"/>
          <p:cNvPicPr preferRelativeResize="0"/>
          <p:nvPr/>
        </p:nvPicPr>
        <p:blipFill>
          <a:blip r:embed="rId5"/>
          <a:srcRect/>
          <a:stretch/>
        </p:blipFill>
        <p:spPr>
          <a:xfrm>
            <a:off x="3338061" y="4516733"/>
            <a:ext cx="2467878" cy="1777562"/>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Shape 303"/>
        <p:cNvGrpSpPr/>
        <p:nvPr/>
      </p:nvGrpSpPr>
      <p:grpSpPr>
        <a:xfrm>
          <a:off x="0" y="0"/>
          <a:ext cx="0" cy="0"/>
          <a:chOff x="0" y="0"/>
          <a:chExt cx="0" cy="0"/>
        </a:xfrm>
      </p:grpSpPr>
      <p:sp>
        <p:nvSpPr>
          <p:cNvPr id="304" name="Google Shape;304;gb95365a5f8_0_14"/>
          <p:cNvSpPr txBox="1">
            <a:spLocks noGrp="1"/>
          </p:cNvSpPr>
          <p:nvPr>
            <p:ph type="title"/>
          </p:nvPr>
        </p:nvSpPr>
        <p:spPr>
          <a:xfrm>
            <a:off x="611188" y="382895"/>
            <a:ext cx="8064500" cy="792162"/>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3400" dirty="0">
                <a:solidFill>
                  <a:srgbClr val="0000CC"/>
                </a:solidFill>
              </a:rPr>
              <a:t>Ballwin Athletic Association</a:t>
            </a:r>
            <a:endParaRPr sz="3400" dirty="0">
              <a:solidFill>
                <a:srgbClr val="0000CC"/>
              </a:solidFill>
            </a:endParaRPr>
          </a:p>
          <a:p>
            <a:pPr marL="0" lvl="0" indent="0" algn="ctr" rtl="0">
              <a:spcBef>
                <a:spcPts val="0"/>
              </a:spcBef>
              <a:spcAft>
                <a:spcPts val="0"/>
              </a:spcAft>
              <a:buNone/>
            </a:pPr>
            <a:r>
              <a:rPr lang="en-US" sz="3400" dirty="0">
                <a:solidFill>
                  <a:srgbClr val="0000CC"/>
                </a:solidFill>
              </a:rPr>
              <a:t>Middle School Summer Classic </a:t>
            </a:r>
            <a:br>
              <a:rPr lang="en-US" sz="3400" dirty="0">
                <a:solidFill>
                  <a:srgbClr val="0000CC"/>
                </a:solidFill>
              </a:rPr>
            </a:br>
            <a:r>
              <a:rPr lang="en-US" sz="3400" dirty="0">
                <a:solidFill>
                  <a:srgbClr val="0000CC"/>
                </a:solidFill>
              </a:rPr>
              <a:t>Baseball Tournament</a:t>
            </a:r>
            <a:endParaRPr sz="3400" dirty="0">
              <a:solidFill>
                <a:srgbClr val="0000CC"/>
              </a:solidFill>
            </a:endParaRPr>
          </a:p>
        </p:txBody>
      </p:sp>
      <p:sp>
        <p:nvSpPr>
          <p:cNvPr id="305" name="Google Shape;305;gb95365a5f8_0_14"/>
          <p:cNvSpPr txBox="1">
            <a:spLocks noGrp="1"/>
          </p:cNvSpPr>
          <p:nvPr>
            <p:ph idx="1"/>
          </p:nvPr>
        </p:nvSpPr>
        <p:spPr>
          <a:xfrm>
            <a:off x="516047" y="1478850"/>
            <a:ext cx="8627952" cy="3900300"/>
          </a:xfrm>
          <a:prstGeom prst="rect">
            <a:avLst/>
          </a:prstGeom>
        </p:spPr>
        <p:txBody>
          <a:bodyPr spcFirstLastPara="1" wrap="square" lIns="91425" tIns="45700" rIns="91425" bIns="45700" anchor="t" anchorCtr="0">
            <a:noAutofit/>
          </a:bodyPr>
          <a:lstStyle/>
          <a:p>
            <a:pPr marL="742950" lvl="1" indent="-292100" algn="l" rtl="0">
              <a:spcBef>
                <a:spcPts val="0"/>
              </a:spcBef>
              <a:spcAft>
                <a:spcPts val="0"/>
              </a:spcAft>
              <a:buSzPts val="2900"/>
              <a:buChar char="•"/>
            </a:pPr>
            <a:r>
              <a:rPr lang="en-US" sz="2800" dirty="0"/>
              <a:t>All teams consist of players that will attend same high school</a:t>
            </a:r>
          </a:p>
          <a:p>
            <a:pPr marL="742950" lvl="1" indent="-292100" algn="l" rtl="0">
              <a:spcBef>
                <a:spcPts val="0"/>
              </a:spcBef>
              <a:spcAft>
                <a:spcPts val="0"/>
              </a:spcAft>
              <a:buSzPts val="2900"/>
              <a:buChar char="•"/>
            </a:pPr>
            <a:r>
              <a:rPr lang="en-US" sz="2800" dirty="0"/>
              <a:t>July 22 – July 29</a:t>
            </a:r>
            <a:endParaRPr sz="2800" dirty="0"/>
          </a:p>
          <a:p>
            <a:pPr marL="742950" lvl="1" indent="-292100" algn="l" rtl="0">
              <a:spcBef>
                <a:spcPts val="0"/>
              </a:spcBef>
              <a:spcAft>
                <a:spcPts val="0"/>
              </a:spcAft>
              <a:buSzPts val="2900"/>
              <a:buChar char="•"/>
            </a:pPr>
            <a:r>
              <a:rPr lang="en-US" sz="2800" dirty="0"/>
              <a:t>4-game minimum – 3 pool/single elimination format</a:t>
            </a:r>
          </a:p>
          <a:p>
            <a:pPr marL="742950" lvl="1" indent="-292100" algn="l" rtl="0">
              <a:spcBef>
                <a:spcPts val="0"/>
              </a:spcBef>
              <a:spcAft>
                <a:spcPts val="0"/>
              </a:spcAft>
              <a:buSzPts val="2900"/>
              <a:buChar char="•"/>
            </a:pPr>
            <a:r>
              <a:rPr lang="en-US" sz="2800" dirty="0"/>
              <a:t>12u – 14u Baseball Cost: $550</a:t>
            </a:r>
            <a:endParaRPr sz="2800" dirty="0"/>
          </a:p>
          <a:p>
            <a:pPr marL="0" lvl="0" indent="0" algn="l" rtl="0">
              <a:spcBef>
                <a:spcPts val="360"/>
              </a:spcBef>
              <a:spcAft>
                <a:spcPts val="0"/>
              </a:spcAft>
              <a:buClr>
                <a:schemeClr val="dk1"/>
              </a:buClr>
              <a:buSzPts val="1100"/>
              <a:buFont typeface="Arial"/>
              <a:buNone/>
            </a:pPr>
            <a:r>
              <a:rPr lang="en-US" sz="2800" u="sng" dirty="0">
                <a:solidFill>
                  <a:srgbClr val="0000FF"/>
                </a:solidFill>
                <a:hlinkClick r:id="rId4">
                  <a:extLst>
                    <a:ext uri="{A12FA001-AC4F-418D-AE19-62706E023703}">
                      <ahyp:hlinkClr xmlns:ahyp="http://schemas.microsoft.com/office/drawing/2018/hyperlinkcolor" val="tx"/>
                    </a:ext>
                  </a:extLst>
                </a:hlinkClick>
              </a:rPr>
              <a:t>www.baapark.org</a:t>
            </a:r>
            <a:r>
              <a:rPr lang="en-US" sz="2800" dirty="0">
                <a:solidFill>
                  <a:srgbClr val="0000FF"/>
                </a:solidFill>
              </a:rPr>
              <a:t> </a:t>
            </a:r>
            <a:r>
              <a:rPr lang="en-US" sz="2800" dirty="0"/>
              <a:t>to register/more information</a:t>
            </a:r>
            <a:endParaRPr sz="2800" baseline="30000" dirty="0"/>
          </a:p>
        </p:txBody>
      </p:sp>
      <p:sp>
        <p:nvSpPr>
          <p:cNvPr id="306" name="Google Shape;306;gb95365a5f8_0_14"/>
          <p:cNvSpPr txBox="1">
            <a:spLocks noGrp="1"/>
          </p:cNvSpPr>
          <p:nvPr>
            <p:ph type="sldNum" sz="quarter" idx="12"/>
          </p:nvPr>
        </p:nvSpPr>
        <p:spPr>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36</a:t>
            </a:fld>
            <a:endParaRPr/>
          </a:p>
        </p:txBody>
      </p:sp>
      <p:sp>
        <p:nvSpPr>
          <p:cNvPr id="2" name="AutoShape 2" descr="2022 Stars &amp; Stripes Tournament">
            <a:extLst>
              <a:ext uri="{FF2B5EF4-FFF2-40B4-BE49-F238E27FC236}">
                <a16:creationId xmlns:a16="http://schemas.microsoft.com/office/drawing/2014/main" id="{0690B04C-31CD-4C5C-A11A-E03CE9E26B60}"/>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2" name="Picture 4" descr="2022 Stars &amp; Stripes Tournament">
            <a:extLst>
              <a:ext uri="{FF2B5EF4-FFF2-40B4-BE49-F238E27FC236}">
                <a16:creationId xmlns:a16="http://schemas.microsoft.com/office/drawing/2014/main" id="{292E39DC-BF94-41AA-991F-5BCA400D701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63223" y="4468064"/>
            <a:ext cx="2133601" cy="20708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01234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Shape 328"/>
        <p:cNvGrpSpPr/>
        <p:nvPr/>
      </p:nvGrpSpPr>
      <p:grpSpPr>
        <a:xfrm>
          <a:off x="0" y="0"/>
          <a:ext cx="0" cy="0"/>
          <a:chOff x="0" y="0"/>
          <a:chExt cx="0" cy="0"/>
        </a:xfrm>
      </p:grpSpPr>
      <p:sp>
        <p:nvSpPr>
          <p:cNvPr id="329" name="Google Shape;329;gb95a3d08e7_0_11"/>
          <p:cNvSpPr txBox="1">
            <a:spLocks noGrp="1"/>
          </p:cNvSpPr>
          <p:nvPr>
            <p:ph type="title"/>
          </p:nvPr>
        </p:nvSpPr>
        <p:spPr>
          <a:xfrm>
            <a:off x="642009" y="194863"/>
            <a:ext cx="8064600" cy="7923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dirty="0">
                <a:solidFill>
                  <a:srgbClr val="FF0000"/>
                </a:solidFill>
              </a:rPr>
              <a:t>STLWEST All Star Events</a:t>
            </a:r>
            <a:endParaRPr dirty="0">
              <a:solidFill>
                <a:srgbClr val="FF0000"/>
              </a:solidFill>
            </a:endParaRPr>
          </a:p>
        </p:txBody>
      </p:sp>
      <p:sp>
        <p:nvSpPr>
          <p:cNvPr id="330" name="Google Shape;330;gb95a3d08e7_0_11"/>
          <p:cNvSpPr txBox="1">
            <a:spLocks noGrp="1"/>
          </p:cNvSpPr>
          <p:nvPr>
            <p:ph idx="1"/>
          </p:nvPr>
        </p:nvSpPr>
        <p:spPr>
          <a:xfrm>
            <a:off x="437391" y="863519"/>
            <a:ext cx="8075700" cy="3632100"/>
          </a:xfrm>
          <a:prstGeom prst="rect">
            <a:avLst/>
          </a:prstGeom>
        </p:spPr>
        <p:txBody>
          <a:bodyPr spcFirstLastPara="1" wrap="square" lIns="91425" tIns="45700" rIns="91425" bIns="45700" anchor="t" anchorCtr="0">
            <a:noAutofit/>
          </a:bodyPr>
          <a:lstStyle/>
          <a:p>
            <a:pPr marL="0" lvl="0" indent="0" algn="ctr" rtl="0">
              <a:spcBef>
                <a:spcPts val="360"/>
              </a:spcBef>
              <a:spcAft>
                <a:spcPts val="0"/>
              </a:spcAft>
              <a:buNone/>
            </a:pPr>
            <a:r>
              <a:rPr lang="en-US" sz="3600" dirty="0"/>
              <a:t>For EAA, Eureka, PAA Teams: </a:t>
            </a:r>
          </a:p>
          <a:p>
            <a:pPr marL="0" lvl="0" indent="0" algn="ctr" rtl="0">
              <a:spcBef>
                <a:spcPts val="360"/>
              </a:spcBef>
              <a:spcAft>
                <a:spcPts val="0"/>
              </a:spcAft>
              <a:buNone/>
            </a:pPr>
            <a:r>
              <a:rPr lang="en-US" sz="3600" dirty="0"/>
              <a:t>Tuesday, June 25 </a:t>
            </a:r>
          </a:p>
          <a:p>
            <a:pPr marL="0" lvl="0" indent="0" algn="ctr" rtl="0">
              <a:spcBef>
                <a:spcPts val="360"/>
              </a:spcBef>
              <a:spcAft>
                <a:spcPts val="0"/>
              </a:spcAft>
              <a:buNone/>
            </a:pPr>
            <a:endParaRPr lang="en-US" sz="3600" dirty="0"/>
          </a:p>
          <a:p>
            <a:pPr marL="0" lvl="0" indent="0" algn="ctr" rtl="0">
              <a:spcBef>
                <a:spcPts val="360"/>
              </a:spcBef>
              <a:spcAft>
                <a:spcPts val="0"/>
              </a:spcAft>
              <a:buNone/>
            </a:pPr>
            <a:r>
              <a:rPr lang="en-US" sz="3600" dirty="0"/>
              <a:t>For BAA Teams:</a:t>
            </a:r>
          </a:p>
          <a:p>
            <a:pPr marL="0" lvl="0" indent="0" algn="ctr" rtl="0">
              <a:spcBef>
                <a:spcPts val="360"/>
              </a:spcBef>
              <a:spcAft>
                <a:spcPts val="0"/>
              </a:spcAft>
              <a:buNone/>
            </a:pPr>
            <a:r>
              <a:rPr lang="en-US" sz="3600" dirty="0"/>
              <a:t>Saturday, August 10 – Sunday, August 11</a:t>
            </a:r>
          </a:p>
        </p:txBody>
      </p:sp>
      <p:sp>
        <p:nvSpPr>
          <p:cNvPr id="331" name="Google Shape;331;gb95a3d08e7_0_11"/>
          <p:cNvSpPr txBox="1">
            <a:spLocks noGrp="1"/>
          </p:cNvSpPr>
          <p:nvPr>
            <p:ph type="sldNum" sz="quarter" idx="12"/>
          </p:nvPr>
        </p:nvSpPr>
        <p:spPr>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37</a:t>
            </a:fld>
            <a:endParaRPr/>
          </a:p>
        </p:txBody>
      </p:sp>
      <p:pic>
        <p:nvPicPr>
          <p:cNvPr id="2" name="Picture 1">
            <a:extLst>
              <a:ext uri="{FF2B5EF4-FFF2-40B4-BE49-F238E27FC236}">
                <a16:creationId xmlns:a16="http://schemas.microsoft.com/office/drawing/2014/main" id="{EEDCDDFF-DB21-46C2-B3B8-C745B23D317D}"/>
              </a:ext>
            </a:extLst>
          </p:cNvPr>
          <p:cNvPicPr>
            <a:picLocks noChangeAspect="1"/>
          </p:cNvPicPr>
          <p:nvPr/>
        </p:nvPicPr>
        <p:blipFill>
          <a:blip r:embed="rId4"/>
          <a:stretch>
            <a:fillRect/>
          </a:stretch>
        </p:blipFill>
        <p:spPr>
          <a:xfrm>
            <a:off x="3770370" y="4522045"/>
            <a:ext cx="1807878" cy="180787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Shape 342"/>
        <p:cNvGrpSpPr/>
        <p:nvPr/>
      </p:nvGrpSpPr>
      <p:grpSpPr>
        <a:xfrm>
          <a:off x="0" y="0"/>
          <a:ext cx="0" cy="0"/>
          <a:chOff x="0" y="0"/>
          <a:chExt cx="0" cy="0"/>
        </a:xfrm>
      </p:grpSpPr>
      <p:sp>
        <p:nvSpPr>
          <p:cNvPr id="343" name="Google Shape;343;p38"/>
          <p:cNvSpPr txBox="1">
            <a:spLocks noGrp="1"/>
          </p:cNvSpPr>
          <p:nvPr>
            <p:ph type="title"/>
          </p:nvPr>
        </p:nvSpPr>
        <p:spPr>
          <a:xfrm>
            <a:off x="569927" y="21313"/>
            <a:ext cx="7886700" cy="1325563"/>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b="1" dirty="0">
                <a:latin typeface="+mn-lt"/>
              </a:rPr>
              <a:t>Join your Association’s Board!</a:t>
            </a:r>
            <a:endParaRPr b="1" dirty="0">
              <a:latin typeface="+mn-lt"/>
            </a:endParaRPr>
          </a:p>
        </p:txBody>
      </p:sp>
      <p:sp>
        <p:nvSpPr>
          <p:cNvPr id="344" name="Google Shape;344;p38"/>
          <p:cNvSpPr txBox="1">
            <a:spLocks noGrp="1"/>
          </p:cNvSpPr>
          <p:nvPr>
            <p:ph idx="1"/>
          </p:nvPr>
        </p:nvSpPr>
        <p:spPr>
          <a:xfrm>
            <a:off x="293615" y="1346876"/>
            <a:ext cx="9144000" cy="3593623"/>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chemeClr val="dk1"/>
              </a:buClr>
              <a:buSzPts val="3200"/>
              <a:buChar char="•"/>
            </a:pPr>
            <a:r>
              <a:rPr lang="en-US" sz="2800" dirty="0"/>
              <a:t>STLWEST consists of parks run by volunteers</a:t>
            </a:r>
            <a:endParaRPr sz="2800" dirty="0"/>
          </a:p>
          <a:p>
            <a:pPr marL="342900" lvl="0" indent="-342900" algn="l" rtl="0">
              <a:lnSpc>
                <a:spcPct val="100000"/>
              </a:lnSpc>
              <a:spcBef>
                <a:spcPts val="640"/>
              </a:spcBef>
              <a:spcAft>
                <a:spcPts val="0"/>
              </a:spcAft>
              <a:buClr>
                <a:schemeClr val="dk1"/>
              </a:buClr>
              <a:buSzPts val="3200"/>
              <a:buChar char="•"/>
            </a:pPr>
            <a:r>
              <a:rPr lang="en-US" sz="2800" dirty="0"/>
              <a:t>Positive impact on our community</a:t>
            </a:r>
            <a:endParaRPr sz="2800" dirty="0"/>
          </a:p>
          <a:p>
            <a:pPr marL="342900" lvl="0" indent="-342900" algn="l" rtl="0">
              <a:lnSpc>
                <a:spcPct val="100000"/>
              </a:lnSpc>
              <a:spcBef>
                <a:spcPts val="640"/>
              </a:spcBef>
              <a:spcAft>
                <a:spcPts val="0"/>
              </a:spcAft>
              <a:buClr>
                <a:schemeClr val="dk1"/>
              </a:buClr>
              <a:buSzPts val="3200"/>
              <a:buChar char="•"/>
            </a:pPr>
            <a:r>
              <a:rPr lang="en-US" sz="2800" dirty="0"/>
              <a:t>Plugged into baseball/softball scene and help keep our leagues consistent with local and national trends. </a:t>
            </a:r>
            <a:endParaRPr sz="2800" dirty="0"/>
          </a:p>
          <a:p>
            <a:pPr marL="0" lvl="0" indent="0" algn="l" rtl="0">
              <a:lnSpc>
                <a:spcPct val="100000"/>
              </a:lnSpc>
              <a:spcBef>
                <a:spcPts val="640"/>
              </a:spcBef>
              <a:spcAft>
                <a:spcPts val="0"/>
              </a:spcAft>
              <a:buClr>
                <a:schemeClr val="dk1"/>
              </a:buClr>
              <a:buSzPts val="3200"/>
              <a:buNone/>
            </a:pPr>
            <a:endParaRPr dirty="0"/>
          </a:p>
        </p:txBody>
      </p:sp>
      <p:sp>
        <p:nvSpPr>
          <p:cNvPr id="345" name="Google Shape;345;p38"/>
          <p:cNvSpPr txBox="1">
            <a:spLocks noGrp="1"/>
          </p:cNvSpPr>
          <p:nvPr>
            <p:ph type="sldNum" sz="quarter" idx="12"/>
          </p:nvPr>
        </p:nvSpPr>
        <p:spPr>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38</a:t>
            </a:fld>
            <a:endParaRPr/>
          </a:p>
        </p:txBody>
      </p:sp>
      <p:pic>
        <p:nvPicPr>
          <p:cNvPr id="3" name="Picture 2">
            <a:extLst>
              <a:ext uri="{FF2B5EF4-FFF2-40B4-BE49-F238E27FC236}">
                <a16:creationId xmlns:a16="http://schemas.microsoft.com/office/drawing/2014/main" id="{B4E49512-E9ED-4A7A-A5C4-69A6A3D1FDF2}"/>
              </a:ext>
            </a:extLst>
          </p:cNvPr>
          <p:cNvPicPr>
            <a:picLocks noChangeAspect="1"/>
          </p:cNvPicPr>
          <p:nvPr/>
        </p:nvPicPr>
        <p:blipFill>
          <a:blip r:embed="rId4"/>
          <a:stretch>
            <a:fillRect/>
          </a:stretch>
        </p:blipFill>
        <p:spPr>
          <a:xfrm>
            <a:off x="2612785" y="4043680"/>
            <a:ext cx="3918430" cy="2194321"/>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Shape 85"/>
        <p:cNvGrpSpPr/>
        <p:nvPr/>
      </p:nvGrpSpPr>
      <p:grpSpPr>
        <a:xfrm>
          <a:off x="0" y="0"/>
          <a:ext cx="0" cy="0"/>
          <a:chOff x="0" y="0"/>
          <a:chExt cx="0" cy="0"/>
        </a:xfrm>
      </p:grpSpPr>
      <p:pic>
        <p:nvPicPr>
          <p:cNvPr id="4098" name="Picture 2" descr="President Icon. Trendy President Logo Concept on White Background from  Professions Collection Stock Vector - Illustration of flag, text: 131194502">
            <a:extLst>
              <a:ext uri="{FF2B5EF4-FFF2-40B4-BE49-F238E27FC236}">
                <a16:creationId xmlns:a16="http://schemas.microsoft.com/office/drawing/2014/main" id="{23968166-EE06-44E4-A158-CF70A14D612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53516" y="972258"/>
            <a:ext cx="2775877" cy="2775877"/>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86" name="Google Shape;86;p9"/>
          <p:cNvSpPr txBox="1">
            <a:spLocks noGrp="1"/>
          </p:cNvSpPr>
          <p:nvPr>
            <p:ph type="title"/>
          </p:nvPr>
        </p:nvSpPr>
        <p:spPr>
          <a:xfrm>
            <a:off x="539750" y="0"/>
            <a:ext cx="8064500" cy="792162"/>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400" dirty="0"/>
              <a:t>STLWEST Ballpark Presidents</a:t>
            </a:r>
            <a:endParaRPr sz="4400" dirty="0"/>
          </a:p>
        </p:txBody>
      </p:sp>
      <p:sp>
        <p:nvSpPr>
          <p:cNvPr id="87" name="Google Shape;87;p9"/>
          <p:cNvSpPr txBox="1">
            <a:spLocks noGrp="1"/>
          </p:cNvSpPr>
          <p:nvPr>
            <p:ph idx="1"/>
          </p:nvPr>
        </p:nvSpPr>
        <p:spPr>
          <a:xfrm>
            <a:off x="328063" y="742352"/>
            <a:ext cx="8075700" cy="3632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800"/>
              <a:buNone/>
            </a:pPr>
            <a:r>
              <a:rPr lang="en-US" sz="3600" dirty="0">
                <a:solidFill>
                  <a:srgbClr val="000000"/>
                </a:solidFill>
              </a:rPr>
              <a:t>--Patrick Murphy (BAA) </a:t>
            </a:r>
            <a:r>
              <a:rPr lang="en-US" sz="3600" dirty="0">
                <a:solidFill>
                  <a:schemeClr val="tx1"/>
                </a:solidFill>
                <a:hlinkClick r:id="rId5">
                  <a:extLst>
                    <a:ext uri="{A12FA001-AC4F-418D-AE19-62706E023703}">
                      <ahyp:hlinkClr xmlns:ahyp="http://schemas.microsoft.com/office/drawing/2018/hyperlinkcolor" val="tx"/>
                    </a:ext>
                  </a:extLst>
                </a:hlinkClick>
              </a:rPr>
              <a:t>pjmurphy80@yahoo.com</a:t>
            </a:r>
            <a:endParaRPr sz="3600" dirty="0">
              <a:solidFill>
                <a:schemeClr val="tx1"/>
              </a:solidFill>
            </a:endParaRPr>
          </a:p>
          <a:p>
            <a:pPr marL="0" lvl="0" indent="0" algn="l" rtl="0">
              <a:lnSpc>
                <a:spcPct val="100000"/>
              </a:lnSpc>
              <a:spcBef>
                <a:spcPts val="800"/>
              </a:spcBef>
              <a:spcAft>
                <a:spcPts val="0"/>
              </a:spcAft>
              <a:buSzPts val="1800"/>
              <a:buNone/>
            </a:pPr>
            <a:r>
              <a:rPr lang="en-US" sz="3600" dirty="0">
                <a:solidFill>
                  <a:srgbClr val="000000"/>
                </a:solidFill>
              </a:rPr>
              <a:t>--Matt Cleve(EAA)</a:t>
            </a:r>
          </a:p>
          <a:p>
            <a:pPr marL="0" lvl="0" indent="0" algn="l" rtl="0">
              <a:lnSpc>
                <a:spcPct val="100000"/>
              </a:lnSpc>
              <a:spcBef>
                <a:spcPts val="800"/>
              </a:spcBef>
              <a:spcAft>
                <a:spcPts val="0"/>
              </a:spcAft>
              <a:buSzPts val="1800"/>
              <a:buNone/>
            </a:pPr>
            <a:r>
              <a:rPr lang="en-US" sz="3600" dirty="0">
                <a:solidFill>
                  <a:schemeClr val="tx1"/>
                </a:solidFill>
                <a:hlinkClick r:id="rId6">
                  <a:extLst>
                    <a:ext uri="{A12FA001-AC4F-418D-AE19-62706E023703}">
                      <ahyp:hlinkClr xmlns:ahyp="http://schemas.microsoft.com/office/drawing/2018/hyperlinkcolor" val="tx"/>
                    </a:ext>
                  </a:extLst>
                </a:hlinkClick>
              </a:rPr>
              <a:t>President@eaapark.net</a:t>
            </a:r>
            <a:endParaRPr sz="3600" dirty="0">
              <a:solidFill>
                <a:schemeClr val="tx1"/>
              </a:solidFill>
            </a:endParaRPr>
          </a:p>
          <a:p>
            <a:pPr marL="0" lvl="0" indent="0" algn="l" rtl="0">
              <a:lnSpc>
                <a:spcPct val="100000"/>
              </a:lnSpc>
              <a:spcBef>
                <a:spcPts val="800"/>
              </a:spcBef>
              <a:spcAft>
                <a:spcPts val="0"/>
              </a:spcAft>
              <a:buSzPts val="1800"/>
              <a:buNone/>
            </a:pPr>
            <a:r>
              <a:rPr lang="en-US" sz="3600" dirty="0">
                <a:solidFill>
                  <a:srgbClr val="000000"/>
                </a:solidFill>
              </a:rPr>
              <a:t>--Bob Kraemer (PAA) </a:t>
            </a:r>
            <a:r>
              <a:rPr lang="en-US" sz="3600" dirty="0">
                <a:solidFill>
                  <a:schemeClr val="tx1"/>
                </a:solidFill>
                <a:hlinkClick r:id="rId7">
                  <a:extLst>
                    <a:ext uri="{A12FA001-AC4F-418D-AE19-62706E023703}">
                      <ahyp:hlinkClr xmlns:ahyp="http://schemas.microsoft.com/office/drawing/2018/hyperlinkcolor" val="tx"/>
                    </a:ext>
                  </a:extLst>
                </a:hlinkClick>
              </a:rPr>
              <a:t>bobkraemer@charter.net</a:t>
            </a:r>
            <a:endParaRPr lang="en-US" sz="3600" dirty="0">
              <a:solidFill>
                <a:schemeClr val="tx1"/>
              </a:solidFill>
            </a:endParaRPr>
          </a:p>
          <a:p>
            <a:pPr marL="0" lvl="0" indent="0" algn="l" rtl="0">
              <a:lnSpc>
                <a:spcPct val="100000"/>
              </a:lnSpc>
              <a:spcBef>
                <a:spcPts val="800"/>
              </a:spcBef>
              <a:spcAft>
                <a:spcPts val="0"/>
              </a:spcAft>
              <a:buSzPts val="1800"/>
              <a:buNone/>
            </a:pPr>
            <a:r>
              <a:rPr lang="en-US" sz="3600" dirty="0">
                <a:solidFill>
                  <a:srgbClr val="000000"/>
                </a:solidFill>
              </a:rPr>
              <a:t>--John O’Brien (VPAA) </a:t>
            </a:r>
            <a:r>
              <a:rPr lang="en-US" sz="3600" dirty="0">
                <a:solidFill>
                  <a:schemeClr val="tx1"/>
                </a:solidFill>
                <a:hlinkClick r:id="rId8">
                  <a:extLst>
                    <a:ext uri="{A12FA001-AC4F-418D-AE19-62706E023703}">
                      <ahyp:hlinkClr xmlns:ahyp="http://schemas.microsoft.com/office/drawing/2018/hyperlinkcolor" val="tx"/>
                    </a:ext>
                  </a:extLst>
                </a:hlinkClick>
              </a:rPr>
              <a:t>johno@aaatrl.com</a:t>
            </a:r>
            <a:endParaRPr lang="en-US" sz="3600" dirty="0">
              <a:solidFill>
                <a:schemeClr val="tx1"/>
              </a:solidFill>
            </a:endParaRPr>
          </a:p>
          <a:p>
            <a:pPr marL="0" lvl="0" indent="0" algn="l" rtl="0">
              <a:lnSpc>
                <a:spcPct val="100000"/>
              </a:lnSpc>
              <a:spcBef>
                <a:spcPts val="800"/>
              </a:spcBef>
              <a:spcAft>
                <a:spcPts val="0"/>
              </a:spcAft>
              <a:buClr>
                <a:schemeClr val="dk1"/>
              </a:buClr>
              <a:buSzPts val="1100"/>
              <a:buFont typeface="Arial"/>
              <a:buNone/>
            </a:pPr>
            <a:endParaRPr sz="3600" dirty="0">
              <a:solidFill>
                <a:srgbClr val="000000"/>
              </a:solidFill>
            </a:endParaRPr>
          </a:p>
          <a:p>
            <a:pPr marL="0" lvl="0" indent="0" algn="l" rtl="0">
              <a:lnSpc>
                <a:spcPct val="100000"/>
              </a:lnSpc>
              <a:spcBef>
                <a:spcPts val="800"/>
              </a:spcBef>
              <a:spcAft>
                <a:spcPts val="0"/>
              </a:spcAft>
              <a:buSzPts val="1800"/>
              <a:buNone/>
            </a:pPr>
            <a:endParaRPr sz="3600" dirty="0">
              <a:solidFill>
                <a:srgbClr val="7030A0"/>
              </a:solidFill>
            </a:endParaRPr>
          </a:p>
        </p:txBody>
      </p:sp>
      <p:sp>
        <p:nvSpPr>
          <p:cNvPr id="88" name="Google Shape;88;p9"/>
          <p:cNvSpPr txBox="1">
            <a:spLocks noGrp="1"/>
          </p:cNvSpPr>
          <p:nvPr>
            <p:ph type="sldNum" sz="quarter" idx="12"/>
          </p:nvPr>
        </p:nvSpPr>
        <p:spPr>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39</a:t>
            </a:fld>
            <a:endParaRPr/>
          </a:p>
        </p:txBody>
      </p:sp>
    </p:spTree>
    <p:extLst>
      <p:ext uri="{BB962C8B-B14F-4D97-AF65-F5344CB8AC3E}">
        <p14:creationId xmlns:p14="http://schemas.microsoft.com/office/powerpoint/2010/main" val="26313200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00"/>
        <p:cNvGrpSpPr/>
        <p:nvPr/>
      </p:nvGrpSpPr>
      <p:grpSpPr>
        <a:xfrm>
          <a:off x="0" y="0"/>
          <a:ext cx="0" cy="0"/>
          <a:chOff x="0" y="0"/>
          <a:chExt cx="0" cy="0"/>
        </a:xfrm>
      </p:grpSpPr>
      <p:sp>
        <p:nvSpPr>
          <p:cNvPr id="101" name="Google Shape;101;p11"/>
          <p:cNvSpPr txBox="1">
            <a:spLocks noGrp="1"/>
          </p:cNvSpPr>
          <p:nvPr>
            <p:ph type="title"/>
          </p:nvPr>
        </p:nvSpPr>
        <p:spPr>
          <a:xfrm>
            <a:off x="479160" y="417576"/>
            <a:ext cx="8182230" cy="1249394"/>
          </a:xfrm>
          <a:prstGeom prst="rect">
            <a:avLst/>
          </a:prstGeom>
        </p:spPr>
        <p:txBody>
          <a:bodyPr spcFirstLastPara="1" vert="horz" lIns="91440" tIns="45720" rIns="91440" bIns="45720" rtlCol="0" anchor="ctr" anchorCtr="0">
            <a:normAutofit/>
          </a:bodyPr>
          <a:lstStyle/>
          <a:p>
            <a:pPr marL="0" lvl="0" indent="0" algn="ctr" defTabSz="914400">
              <a:spcAft>
                <a:spcPts val="0"/>
              </a:spcAft>
              <a:buSzPts val="1400"/>
            </a:pPr>
            <a:r>
              <a:rPr lang="en-US" sz="5300" kern="1200">
                <a:solidFill>
                  <a:schemeClr val="tx1"/>
                </a:solidFill>
                <a:latin typeface="+mj-lt"/>
                <a:ea typeface="+mj-ea"/>
                <a:cs typeface="+mj-cs"/>
              </a:rPr>
              <a:t>2024 is STLWEST’s 12th Year! </a:t>
            </a:r>
          </a:p>
        </p:txBody>
      </p:sp>
      <p:pic>
        <p:nvPicPr>
          <p:cNvPr id="2" name="Picture 4" descr="HRMS Solutions Celebrates 12-Year Anniversary">
            <a:extLst>
              <a:ext uri="{FF2B5EF4-FFF2-40B4-BE49-F238E27FC236}">
                <a16:creationId xmlns:a16="http://schemas.microsoft.com/office/drawing/2014/main" id="{5F17670B-B218-6AD1-0F76-8A3865D13181}"/>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210069" y="1930348"/>
            <a:ext cx="6720411" cy="299730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02" name="Google Shape;102;p11"/>
          <p:cNvSpPr txBox="1"/>
          <p:nvPr/>
        </p:nvSpPr>
        <p:spPr>
          <a:xfrm>
            <a:off x="3792466" y="838200"/>
            <a:ext cx="1643783"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endParaRPr sz="3200" b="1" i="0" u="none" strike="noStrike" cap="none">
              <a:solidFill>
                <a:schemeClr val="dk1"/>
              </a:solidFill>
              <a:latin typeface="Arial"/>
              <a:ea typeface="Arial"/>
              <a:cs typeface="Arial"/>
              <a:sym typeface="Aria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Shape 349"/>
        <p:cNvGrpSpPr/>
        <p:nvPr/>
      </p:nvGrpSpPr>
      <p:grpSpPr>
        <a:xfrm>
          <a:off x="0" y="0"/>
          <a:ext cx="0" cy="0"/>
          <a:chOff x="0" y="0"/>
          <a:chExt cx="0" cy="0"/>
        </a:xfrm>
      </p:grpSpPr>
      <p:sp>
        <p:nvSpPr>
          <p:cNvPr id="350" name="Google Shape;350;p39"/>
          <p:cNvSpPr txBox="1">
            <a:spLocks noGrp="1"/>
          </p:cNvSpPr>
          <p:nvPr>
            <p:ph idx="1"/>
          </p:nvPr>
        </p:nvSpPr>
        <p:spPr>
          <a:xfrm>
            <a:off x="534149" y="456220"/>
            <a:ext cx="8075700" cy="3632100"/>
          </a:xfrm>
          <a:prstGeom prst="rect">
            <a:avLst/>
          </a:prstGeom>
        </p:spPr>
        <p:txBody>
          <a:bodyPr spcFirstLastPara="1" wrap="square" lIns="91425" tIns="45700" rIns="91425" bIns="45700" anchor="t" anchorCtr="0">
            <a:noAutofit/>
          </a:bodyPr>
          <a:lstStyle/>
          <a:p>
            <a:pPr marL="0" lvl="0" indent="0" algn="ctr" rtl="0">
              <a:lnSpc>
                <a:spcPct val="115000"/>
              </a:lnSpc>
              <a:spcBef>
                <a:spcPts val="800"/>
              </a:spcBef>
              <a:spcAft>
                <a:spcPts val="0"/>
              </a:spcAft>
              <a:buClr>
                <a:schemeClr val="dk1"/>
              </a:buClr>
              <a:buSzPts val="4000"/>
              <a:buNone/>
            </a:pPr>
            <a:r>
              <a:rPr lang="en-US" sz="3600" dirty="0"/>
              <a:t>If you have any questions, please contact your home association’s commissioner.  We wish you all a great 2024!</a:t>
            </a:r>
            <a:endParaRPr sz="3600" dirty="0"/>
          </a:p>
          <a:p>
            <a:pPr marL="0" lvl="0" indent="0" algn="ctr" rtl="0">
              <a:lnSpc>
                <a:spcPct val="115000"/>
              </a:lnSpc>
              <a:spcBef>
                <a:spcPts val="800"/>
              </a:spcBef>
              <a:spcAft>
                <a:spcPts val="0"/>
              </a:spcAft>
              <a:buClr>
                <a:schemeClr val="dk1"/>
              </a:buClr>
              <a:buSzPts val="4000"/>
              <a:buNone/>
            </a:pPr>
            <a:r>
              <a:rPr lang="en-US" sz="3600" dirty="0"/>
              <a:t>Thank you!</a:t>
            </a:r>
            <a:endParaRPr sz="3600" dirty="0"/>
          </a:p>
          <a:p>
            <a:pPr marL="0" lvl="0" indent="0" algn="ctr" rtl="0">
              <a:lnSpc>
                <a:spcPct val="100000"/>
              </a:lnSpc>
              <a:spcBef>
                <a:spcPts val="640"/>
              </a:spcBef>
              <a:spcAft>
                <a:spcPts val="0"/>
              </a:spcAft>
              <a:buClr>
                <a:schemeClr val="dk1"/>
              </a:buClr>
              <a:buSzPts val="3200"/>
              <a:buNone/>
            </a:pPr>
            <a:endParaRPr dirty="0"/>
          </a:p>
          <a:p>
            <a:pPr marL="0" lvl="0" indent="0" algn="l" rtl="0">
              <a:lnSpc>
                <a:spcPct val="100000"/>
              </a:lnSpc>
              <a:spcBef>
                <a:spcPts val="720"/>
              </a:spcBef>
              <a:spcAft>
                <a:spcPts val="0"/>
              </a:spcAft>
              <a:buClr>
                <a:schemeClr val="dk1"/>
              </a:buClr>
              <a:buSzPts val="3600"/>
              <a:buNone/>
            </a:pPr>
            <a:endParaRPr dirty="0"/>
          </a:p>
        </p:txBody>
      </p:sp>
      <p:sp>
        <p:nvSpPr>
          <p:cNvPr id="351" name="Google Shape;351;p39"/>
          <p:cNvSpPr txBox="1">
            <a:spLocks noGrp="1"/>
          </p:cNvSpPr>
          <p:nvPr>
            <p:ph type="sldNum" sz="quarter" idx="12"/>
          </p:nvPr>
        </p:nvSpPr>
        <p:spPr>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40</a:t>
            </a:fld>
            <a:endParaRPr/>
          </a:p>
        </p:txBody>
      </p:sp>
      <p:pic>
        <p:nvPicPr>
          <p:cNvPr id="2" name="Picture 1" descr="A logo with a softball in the center&#10;&#10;Description automatically generated">
            <a:extLst>
              <a:ext uri="{FF2B5EF4-FFF2-40B4-BE49-F238E27FC236}">
                <a16:creationId xmlns:a16="http://schemas.microsoft.com/office/drawing/2014/main" id="{A0CDA30C-C647-B548-808F-D85E3DA199F0}"/>
              </a:ext>
            </a:extLst>
          </p:cNvPr>
          <p:cNvPicPr>
            <a:picLocks noChangeAspect="1"/>
          </p:cNvPicPr>
          <p:nvPr/>
        </p:nvPicPr>
        <p:blipFill>
          <a:blip r:embed="rId4"/>
          <a:stretch>
            <a:fillRect/>
          </a:stretch>
        </p:blipFill>
        <p:spPr>
          <a:xfrm>
            <a:off x="3104997" y="3429000"/>
            <a:ext cx="2934004" cy="2969283"/>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Shape 66"/>
        <p:cNvGrpSpPr/>
        <p:nvPr/>
      </p:nvGrpSpPr>
      <p:grpSpPr>
        <a:xfrm>
          <a:off x="0" y="0"/>
          <a:ext cx="0" cy="0"/>
          <a:chOff x="0" y="0"/>
          <a:chExt cx="0" cy="0"/>
        </a:xfrm>
      </p:grpSpPr>
      <p:sp>
        <p:nvSpPr>
          <p:cNvPr id="67" name="Google Shape;67;p6"/>
          <p:cNvSpPr txBox="1">
            <a:spLocks noGrp="1"/>
          </p:cNvSpPr>
          <p:nvPr>
            <p:ph type="body" idx="1"/>
          </p:nvPr>
        </p:nvSpPr>
        <p:spPr>
          <a:xfrm>
            <a:off x="1189901" y="2717106"/>
            <a:ext cx="6101222" cy="1104600"/>
          </a:xfrm>
          <a:prstGeom prst="rect">
            <a:avLst/>
          </a:prstGeom>
          <a:noFill/>
          <a:ln>
            <a:noFill/>
          </a:ln>
        </p:spPr>
        <p:txBody>
          <a:bodyPr spcFirstLastPara="1" wrap="square" lIns="91425" tIns="45700" rIns="91425" bIns="45700" anchor="b" anchorCtr="0">
            <a:normAutofit/>
          </a:bodyPr>
          <a:lstStyle/>
          <a:p>
            <a:pPr marL="0" lvl="0" indent="0" algn="ctr" rtl="0">
              <a:lnSpc>
                <a:spcPct val="100000"/>
              </a:lnSpc>
              <a:spcBef>
                <a:spcPts val="0"/>
              </a:spcBef>
              <a:spcAft>
                <a:spcPts val="0"/>
              </a:spcAft>
              <a:buClr>
                <a:schemeClr val="dk1"/>
              </a:buClr>
              <a:buSzPts val="4800"/>
              <a:buNone/>
            </a:pPr>
            <a:r>
              <a:rPr lang="en-US" sz="3200" dirty="0">
                <a:solidFill>
                  <a:schemeClr val="dk1"/>
                </a:solidFill>
              </a:rPr>
              <a:t>2024 STLWEST Board Members, STLWEST Park Personnel</a:t>
            </a:r>
          </a:p>
        </p:txBody>
      </p:sp>
      <p:sp>
        <p:nvSpPr>
          <p:cNvPr id="68" name="Google Shape;68;p6"/>
          <p:cNvSpPr txBox="1">
            <a:spLocks noGrp="1"/>
          </p:cNvSpPr>
          <p:nvPr>
            <p:ph type="sldNum" sz="quarter" idx="12"/>
          </p:nvPr>
        </p:nvSpPr>
        <p:spPr>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smtClean="0"/>
              <a:t>5</a:t>
            </a:fld>
            <a:endParaRPr lang="en-US"/>
          </a:p>
        </p:txBody>
      </p:sp>
      <p:pic>
        <p:nvPicPr>
          <p:cNvPr id="4098" name="Picture 2" descr="Ballwin Athletic Association">
            <a:extLst>
              <a:ext uri="{FF2B5EF4-FFF2-40B4-BE49-F238E27FC236}">
                <a16:creationId xmlns:a16="http://schemas.microsoft.com/office/drawing/2014/main" id="{D072E1EA-BB27-48F4-BA86-A570E3C6BF3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591" y="3969510"/>
            <a:ext cx="1524000" cy="15240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A03D2561-3C9E-45E9-A6B9-9D21D1B9F675}"/>
              </a:ext>
            </a:extLst>
          </p:cNvPr>
          <p:cNvPicPr>
            <a:picLocks noChangeAspect="1"/>
          </p:cNvPicPr>
          <p:nvPr/>
        </p:nvPicPr>
        <p:blipFill>
          <a:blip r:embed="rId5"/>
          <a:stretch>
            <a:fillRect/>
          </a:stretch>
        </p:blipFill>
        <p:spPr>
          <a:xfrm>
            <a:off x="4572000" y="3840714"/>
            <a:ext cx="1805936" cy="1662892"/>
          </a:xfrm>
          <a:prstGeom prst="ellipse">
            <a:avLst/>
          </a:prstGeom>
          <a:ln>
            <a:noFill/>
          </a:ln>
          <a:effectLst>
            <a:softEdge rad="112500"/>
          </a:effectLst>
        </p:spPr>
      </p:pic>
      <p:pic>
        <p:nvPicPr>
          <p:cNvPr id="6" name="Picture 5">
            <a:extLst>
              <a:ext uri="{FF2B5EF4-FFF2-40B4-BE49-F238E27FC236}">
                <a16:creationId xmlns:a16="http://schemas.microsoft.com/office/drawing/2014/main" id="{0B91098D-4C25-4716-9ADB-034E6E9D227E}"/>
              </a:ext>
            </a:extLst>
          </p:cNvPr>
          <p:cNvPicPr>
            <a:picLocks noChangeAspect="1"/>
          </p:cNvPicPr>
          <p:nvPr/>
        </p:nvPicPr>
        <p:blipFill>
          <a:blip r:embed="rId6"/>
          <a:stretch>
            <a:fillRect/>
          </a:stretch>
        </p:blipFill>
        <p:spPr>
          <a:xfrm>
            <a:off x="2067827" y="4032729"/>
            <a:ext cx="1952625" cy="1343025"/>
          </a:xfrm>
          <a:prstGeom prst="rect">
            <a:avLst/>
          </a:prstGeom>
        </p:spPr>
      </p:pic>
      <p:pic>
        <p:nvPicPr>
          <p:cNvPr id="2050" name="Picture 2" descr="Valley Park Athletic Association">
            <a:extLst>
              <a:ext uri="{FF2B5EF4-FFF2-40B4-BE49-F238E27FC236}">
                <a16:creationId xmlns:a16="http://schemas.microsoft.com/office/drawing/2014/main" id="{443392F2-3C33-4F3B-928D-3A0B4E0E27A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39200" y="3571638"/>
            <a:ext cx="1957284" cy="2319744"/>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51778511-9695-B1BD-E399-2816FAD16BEC}"/>
              </a:ext>
            </a:extLst>
          </p:cNvPr>
          <p:cNvPicPr>
            <a:picLocks noChangeAspect="1"/>
          </p:cNvPicPr>
          <p:nvPr/>
        </p:nvPicPr>
        <p:blipFill>
          <a:blip r:embed="rId8"/>
          <a:stretch>
            <a:fillRect/>
          </a:stretch>
        </p:blipFill>
        <p:spPr>
          <a:xfrm>
            <a:off x="3340709" y="223043"/>
            <a:ext cx="2462581" cy="2494063"/>
          </a:xfrm>
          <a:prstGeom prst="rect">
            <a:avLst/>
          </a:prstGeom>
        </p:spPr>
      </p:pic>
      <p:pic>
        <p:nvPicPr>
          <p:cNvPr id="5" name="Picture 4" descr="A green and blue logo&#10;&#10;Description automatically generated">
            <a:extLst>
              <a:ext uri="{FF2B5EF4-FFF2-40B4-BE49-F238E27FC236}">
                <a16:creationId xmlns:a16="http://schemas.microsoft.com/office/drawing/2014/main" id="{8D7E2C49-9EAB-B87D-4662-174BDF7F0197}"/>
              </a:ext>
            </a:extLst>
          </p:cNvPr>
          <p:cNvPicPr>
            <a:picLocks noChangeAspect="1"/>
          </p:cNvPicPr>
          <p:nvPr/>
        </p:nvPicPr>
        <p:blipFill>
          <a:blip r:embed="rId9"/>
          <a:stretch>
            <a:fillRect/>
          </a:stretch>
        </p:blipFill>
        <p:spPr>
          <a:xfrm>
            <a:off x="3519329" y="5586777"/>
            <a:ext cx="2105340" cy="698076"/>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Shape 73"/>
        <p:cNvGrpSpPr/>
        <p:nvPr/>
      </p:nvGrpSpPr>
      <p:grpSpPr>
        <a:xfrm>
          <a:off x="0" y="0"/>
          <a:ext cx="0" cy="0"/>
          <a:chOff x="0" y="0"/>
          <a:chExt cx="0" cy="0"/>
        </a:xfrm>
      </p:grpSpPr>
      <p:sp>
        <p:nvSpPr>
          <p:cNvPr id="74" name="Google Shape;74;p7"/>
          <p:cNvSpPr txBox="1">
            <a:spLocks noGrp="1"/>
          </p:cNvSpPr>
          <p:nvPr>
            <p:ph type="title"/>
          </p:nvPr>
        </p:nvSpPr>
        <p:spPr>
          <a:xfrm>
            <a:off x="709448" y="0"/>
            <a:ext cx="8064600" cy="7923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dirty="0"/>
              <a:t>STLWEST Executive Board Members</a:t>
            </a:r>
            <a:endParaRPr dirty="0"/>
          </a:p>
        </p:txBody>
      </p:sp>
      <p:pic>
        <p:nvPicPr>
          <p:cNvPr id="2" name="Picture 1">
            <a:extLst>
              <a:ext uri="{FF2B5EF4-FFF2-40B4-BE49-F238E27FC236}">
                <a16:creationId xmlns:a16="http://schemas.microsoft.com/office/drawing/2014/main" id="{B1D61275-4D02-4B77-BA0D-A843BD80E613}"/>
              </a:ext>
            </a:extLst>
          </p:cNvPr>
          <p:cNvPicPr>
            <a:picLocks noChangeAspect="1"/>
          </p:cNvPicPr>
          <p:nvPr/>
        </p:nvPicPr>
        <p:blipFill>
          <a:blip r:embed="rId4"/>
          <a:stretch>
            <a:fillRect/>
          </a:stretch>
        </p:blipFill>
        <p:spPr>
          <a:xfrm>
            <a:off x="3087689" y="4331938"/>
            <a:ext cx="2857500" cy="2381250"/>
          </a:xfrm>
          <a:prstGeom prst="rect">
            <a:avLst/>
          </a:prstGeom>
        </p:spPr>
      </p:pic>
      <p:graphicFrame>
        <p:nvGraphicFramePr>
          <p:cNvPr id="79" name="Google Shape;75;p7">
            <a:extLst>
              <a:ext uri="{FF2B5EF4-FFF2-40B4-BE49-F238E27FC236}">
                <a16:creationId xmlns:a16="http://schemas.microsoft.com/office/drawing/2014/main" id="{11B5CE97-09CD-4903-AC24-4B0CEC51F5E2}"/>
              </a:ext>
            </a:extLst>
          </p:cNvPr>
          <p:cNvGraphicFramePr/>
          <p:nvPr>
            <p:extLst>
              <p:ext uri="{D42A27DB-BD31-4B8C-83A1-F6EECF244321}">
                <p14:modId xmlns:p14="http://schemas.microsoft.com/office/powerpoint/2010/main" val="814990762"/>
              </p:ext>
            </p:extLst>
          </p:nvPr>
        </p:nvGraphicFramePr>
        <p:xfrm>
          <a:off x="369952" y="681876"/>
          <a:ext cx="8292974" cy="351893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Shape 79"/>
        <p:cNvGrpSpPr/>
        <p:nvPr/>
      </p:nvGrpSpPr>
      <p:grpSpPr>
        <a:xfrm>
          <a:off x="0" y="0"/>
          <a:ext cx="0" cy="0"/>
          <a:chOff x="0" y="0"/>
          <a:chExt cx="0" cy="0"/>
        </a:xfrm>
      </p:grpSpPr>
      <p:sp>
        <p:nvSpPr>
          <p:cNvPr id="80" name="Google Shape;80;p8"/>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dirty="0"/>
              <a:t> STLWEST General Board Members</a:t>
            </a:r>
            <a:endParaRPr dirty="0"/>
          </a:p>
        </p:txBody>
      </p:sp>
      <p:sp>
        <p:nvSpPr>
          <p:cNvPr id="81" name="Google Shape;81;p8"/>
          <p:cNvSpPr txBox="1">
            <a:spLocks noGrp="1"/>
          </p:cNvSpPr>
          <p:nvPr>
            <p:ph idx="1"/>
          </p:nvPr>
        </p:nvSpPr>
        <p:spPr>
          <a:xfrm>
            <a:off x="628650" y="1897304"/>
            <a:ext cx="4010685" cy="332755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800"/>
              <a:buNone/>
            </a:pPr>
            <a:r>
              <a:rPr lang="en-US" sz="3200" dirty="0">
                <a:solidFill>
                  <a:srgbClr val="000000"/>
                </a:solidFill>
              </a:rPr>
              <a:t>Jason Neal (BAA)</a:t>
            </a:r>
          </a:p>
          <a:p>
            <a:pPr marL="0" lvl="0" indent="0" algn="l" rtl="0">
              <a:lnSpc>
                <a:spcPct val="100000"/>
              </a:lnSpc>
              <a:spcBef>
                <a:spcPts val="0"/>
              </a:spcBef>
              <a:spcAft>
                <a:spcPts val="0"/>
              </a:spcAft>
              <a:buSzPts val="1800"/>
              <a:buNone/>
            </a:pPr>
            <a:r>
              <a:rPr lang="en-US" sz="3200" dirty="0">
                <a:solidFill>
                  <a:srgbClr val="000000"/>
                </a:solidFill>
              </a:rPr>
              <a:t>Ted </a:t>
            </a:r>
            <a:r>
              <a:rPr lang="en-US" sz="3200" dirty="0" err="1">
                <a:solidFill>
                  <a:srgbClr val="000000"/>
                </a:solidFill>
              </a:rPr>
              <a:t>Repp</a:t>
            </a:r>
            <a:r>
              <a:rPr lang="en-US" sz="3200" dirty="0">
                <a:solidFill>
                  <a:srgbClr val="000000"/>
                </a:solidFill>
              </a:rPr>
              <a:t> (BAA)</a:t>
            </a:r>
          </a:p>
          <a:p>
            <a:pPr marL="0" lvl="0" indent="0" algn="l" rtl="0">
              <a:lnSpc>
                <a:spcPct val="100000"/>
              </a:lnSpc>
              <a:spcBef>
                <a:spcPts val="0"/>
              </a:spcBef>
              <a:spcAft>
                <a:spcPts val="0"/>
              </a:spcAft>
              <a:buSzPts val="1800"/>
              <a:buNone/>
            </a:pPr>
            <a:r>
              <a:rPr lang="en-US" sz="3200" dirty="0">
                <a:solidFill>
                  <a:srgbClr val="000000"/>
                </a:solidFill>
              </a:rPr>
              <a:t>Bill Anderson (EAA)</a:t>
            </a:r>
            <a:endParaRPr sz="3200" dirty="0">
              <a:solidFill>
                <a:srgbClr val="000000"/>
              </a:solidFill>
            </a:endParaRPr>
          </a:p>
          <a:p>
            <a:pPr marL="0" lvl="0" indent="0" algn="l" rtl="0">
              <a:lnSpc>
                <a:spcPct val="100000"/>
              </a:lnSpc>
              <a:spcBef>
                <a:spcPts val="640"/>
              </a:spcBef>
              <a:spcAft>
                <a:spcPts val="0"/>
              </a:spcAft>
              <a:buSzPts val="1800"/>
              <a:buNone/>
            </a:pPr>
            <a:r>
              <a:rPr lang="en-US" sz="3200" dirty="0">
                <a:solidFill>
                  <a:srgbClr val="000000"/>
                </a:solidFill>
              </a:rPr>
              <a:t>Dionna </a:t>
            </a:r>
            <a:r>
              <a:rPr lang="en-US" sz="3200" dirty="0" err="1">
                <a:solidFill>
                  <a:srgbClr val="000000"/>
                </a:solidFill>
              </a:rPr>
              <a:t>Helfers</a:t>
            </a:r>
            <a:r>
              <a:rPr lang="en-US" sz="3200" dirty="0">
                <a:solidFill>
                  <a:srgbClr val="000000"/>
                </a:solidFill>
              </a:rPr>
              <a:t> (PAA)</a:t>
            </a:r>
            <a:endParaRPr sz="3200" dirty="0">
              <a:solidFill>
                <a:srgbClr val="000000"/>
              </a:solidFill>
            </a:endParaRPr>
          </a:p>
          <a:p>
            <a:pPr marL="0" lvl="0" indent="0" algn="l" rtl="0">
              <a:lnSpc>
                <a:spcPct val="100000"/>
              </a:lnSpc>
              <a:spcBef>
                <a:spcPts val="640"/>
              </a:spcBef>
              <a:spcAft>
                <a:spcPts val="0"/>
              </a:spcAft>
              <a:buSzPts val="1800"/>
              <a:buNone/>
            </a:pPr>
            <a:r>
              <a:rPr lang="en-US" sz="3200" dirty="0">
                <a:solidFill>
                  <a:srgbClr val="000000"/>
                </a:solidFill>
              </a:rPr>
              <a:t>Sheri O’Brien (VPAA)</a:t>
            </a:r>
            <a:endParaRPr sz="3200" dirty="0">
              <a:solidFill>
                <a:srgbClr val="000000"/>
              </a:solidFill>
            </a:endParaRPr>
          </a:p>
          <a:p>
            <a:pPr marL="0" lvl="0" indent="0" algn="l" rtl="0">
              <a:spcBef>
                <a:spcPts val="640"/>
              </a:spcBef>
              <a:spcAft>
                <a:spcPts val="0"/>
              </a:spcAft>
              <a:buClr>
                <a:schemeClr val="dk1"/>
              </a:buClr>
              <a:buSzPts val="1800"/>
              <a:buFont typeface="Arial"/>
              <a:buNone/>
            </a:pPr>
            <a:endParaRPr lang="en-US" dirty="0"/>
          </a:p>
        </p:txBody>
      </p:sp>
      <p:pic>
        <p:nvPicPr>
          <p:cNvPr id="6146" name="Picture 2" descr="Nonprofit Board Members: Role and Responsibilities - GRF CPAs &amp;amp; Advisors">
            <a:extLst>
              <a:ext uri="{FF2B5EF4-FFF2-40B4-BE49-F238E27FC236}">
                <a16:creationId xmlns:a16="http://schemas.microsoft.com/office/drawing/2014/main" id="{B3B3C0F2-05B8-4AC0-A2C1-9AF94373E2A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50392" y="2145417"/>
            <a:ext cx="4010685" cy="401068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Shape 85"/>
        <p:cNvGrpSpPr/>
        <p:nvPr/>
      </p:nvGrpSpPr>
      <p:grpSpPr>
        <a:xfrm>
          <a:off x="0" y="0"/>
          <a:ext cx="0" cy="0"/>
          <a:chOff x="0" y="0"/>
          <a:chExt cx="0" cy="0"/>
        </a:xfrm>
      </p:grpSpPr>
      <p:sp>
        <p:nvSpPr>
          <p:cNvPr id="86" name="Google Shape;86;p9"/>
          <p:cNvSpPr txBox="1">
            <a:spLocks noGrp="1"/>
          </p:cNvSpPr>
          <p:nvPr>
            <p:ph type="title"/>
          </p:nvPr>
        </p:nvSpPr>
        <p:spPr>
          <a:xfrm>
            <a:off x="251670" y="365126"/>
            <a:ext cx="8263680" cy="1325563"/>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5400" dirty="0"/>
              <a:t>STLWEST Ballpark Presidents</a:t>
            </a:r>
            <a:endParaRPr sz="5400" dirty="0"/>
          </a:p>
        </p:txBody>
      </p:sp>
      <p:sp>
        <p:nvSpPr>
          <p:cNvPr id="87" name="Google Shape;87;p9"/>
          <p:cNvSpPr txBox="1">
            <a:spLocks noGrp="1"/>
          </p:cNvSpPr>
          <p:nvPr>
            <p:ph idx="1"/>
          </p:nvPr>
        </p:nvSpPr>
        <p:spPr>
          <a:xfrm>
            <a:off x="2146492" y="1434844"/>
            <a:ext cx="4851015" cy="383107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800"/>
              <a:buNone/>
            </a:pPr>
            <a:r>
              <a:rPr lang="en-US" sz="4000" dirty="0">
                <a:solidFill>
                  <a:srgbClr val="000000"/>
                </a:solidFill>
              </a:rPr>
              <a:t>Patrick Murphy (BAA)</a:t>
            </a:r>
            <a:endParaRPr dirty="0">
              <a:solidFill>
                <a:srgbClr val="000000"/>
              </a:solidFill>
            </a:endParaRPr>
          </a:p>
          <a:p>
            <a:pPr marL="0" lvl="0" indent="0" algn="l" rtl="0">
              <a:lnSpc>
                <a:spcPct val="100000"/>
              </a:lnSpc>
              <a:spcBef>
                <a:spcPts val="800"/>
              </a:spcBef>
              <a:spcAft>
                <a:spcPts val="0"/>
              </a:spcAft>
              <a:buSzPts val="1800"/>
              <a:buNone/>
            </a:pPr>
            <a:r>
              <a:rPr lang="en-US" sz="4000" dirty="0">
                <a:solidFill>
                  <a:srgbClr val="000000"/>
                </a:solidFill>
              </a:rPr>
              <a:t>Matt Cleve (EAA)</a:t>
            </a:r>
            <a:endParaRPr sz="4000" dirty="0">
              <a:solidFill>
                <a:srgbClr val="000000"/>
              </a:solidFill>
            </a:endParaRPr>
          </a:p>
          <a:p>
            <a:pPr marL="0" lvl="0" indent="0" algn="l" rtl="0">
              <a:lnSpc>
                <a:spcPct val="100000"/>
              </a:lnSpc>
              <a:spcBef>
                <a:spcPts val="800"/>
              </a:spcBef>
              <a:spcAft>
                <a:spcPts val="0"/>
              </a:spcAft>
              <a:buSzPts val="1800"/>
              <a:buNone/>
            </a:pPr>
            <a:r>
              <a:rPr lang="en-US" sz="4000" dirty="0">
                <a:solidFill>
                  <a:srgbClr val="000000"/>
                </a:solidFill>
              </a:rPr>
              <a:t>Bob Kraemer (PAA)</a:t>
            </a:r>
          </a:p>
          <a:p>
            <a:pPr marL="0" lvl="0" indent="0" algn="l" rtl="0">
              <a:lnSpc>
                <a:spcPct val="100000"/>
              </a:lnSpc>
              <a:spcBef>
                <a:spcPts val="800"/>
              </a:spcBef>
              <a:spcAft>
                <a:spcPts val="0"/>
              </a:spcAft>
              <a:buSzPts val="1800"/>
              <a:buNone/>
            </a:pPr>
            <a:r>
              <a:rPr lang="en-US" sz="4000" dirty="0">
                <a:solidFill>
                  <a:srgbClr val="000000"/>
                </a:solidFill>
              </a:rPr>
              <a:t>John O’Brien (VPAA)</a:t>
            </a:r>
            <a:endParaRPr dirty="0">
              <a:solidFill>
                <a:srgbClr val="000000"/>
              </a:solidFill>
            </a:endParaRPr>
          </a:p>
          <a:p>
            <a:pPr marL="0" lvl="0" indent="0" algn="l" rtl="0">
              <a:lnSpc>
                <a:spcPct val="100000"/>
              </a:lnSpc>
              <a:spcBef>
                <a:spcPts val="800"/>
              </a:spcBef>
              <a:spcAft>
                <a:spcPts val="0"/>
              </a:spcAft>
              <a:buSzPts val="1800"/>
              <a:buNone/>
            </a:pPr>
            <a:endParaRPr sz="4000" dirty="0">
              <a:solidFill>
                <a:srgbClr val="7030A0"/>
              </a:solidFill>
            </a:endParaRPr>
          </a:p>
        </p:txBody>
      </p:sp>
      <p:sp>
        <p:nvSpPr>
          <p:cNvPr id="88" name="Google Shape;88;p9"/>
          <p:cNvSpPr txBox="1">
            <a:spLocks noGrp="1"/>
          </p:cNvSpPr>
          <p:nvPr>
            <p:ph type="sldNum" sz="quarter" idx="12"/>
          </p:nvPr>
        </p:nvSpPr>
        <p:spPr>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8</a:t>
            </a:fld>
            <a:endParaRPr/>
          </a:p>
        </p:txBody>
      </p:sp>
      <p:pic>
        <p:nvPicPr>
          <p:cNvPr id="5122" name="Picture 2" descr="Home Page | Office of the President">
            <a:extLst>
              <a:ext uri="{FF2B5EF4-FFF2-40B4-BE49-F238E27FC236}">
                <a16:creationId xmlns:a16="http://schemas.microsoft.com/office/drawing/2014/main" id="{EAC4C42C-788B-4A9E-953A-5266E8662A4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41083" y="5010068"/>
            <a:ext cx="5194193" cy="974539"/>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Shape 92"/>
        <p:cNvGrpSpPr/>
        <p:nvPr/>
      </p:nvGrpSpPr>
      <p:grpSpPr>
        <a:xfrm>
          <a:off x="0" y="0"/>
          <a:ext cx="0" cy="0"/>
          <a:chOff x="0" y="0"/>
          <a:chExt cx="0" cy="0"/>
        </a:xfrm>
      </p:grpSpPr>
      <p:pic>
        <p:nvPicPr>
          <p:cNvPr id="9" name="Picture 8">
            <a:extLst>
              <a:ext uri="{FF2B5EF4-FFF2-40B4-BE49-F238E27FC236}">
                <a16:creationId xmlns:a16="http://schemas.microsoft.com/office/drawing/2014/main" id="{9DD8303F-FC24-4E92-86A8-84D8D5D8D625}"/>
              </a:ext>
            </a:extLst>
          </p:cNvPr>
          <p:cNvPicPr>
            <a:picLocks noChangeAspect="1"/>
          </p:cNvPicPr>
          <p:nvPr/>
        </p:nvPicPr>
        <p:blipFill>
          <a:blip r:embed="rId4">
            <a:alphaModFix/>
          </a:blip>
          <a:stretch>
            <a:fillRect/>
          </a:stretch>
        </p:blipFill>
        <p:spPr>
          <a:xfrm>
            <a:off x="4946128" y="2729444"/>
            <a:ext cx="3735159" cy="3438044"/>
          </a:xfrm>
          <a:prstGeom prst="ellipse">
            <a:avLst/>
          </a:prstGeom>
          <a:ln>
            <a:noFill/>
          </a:ln>
          <a:effectLst>
            <a:softEdge rad="112500"/>
          </a:effectLst>
        </p:spPr>
      </p:pic>
      <p:sp>
        <p:nvSpPr>
          <p:cNvPr id="93" name="Google Shape;93;p10"/>
          <p:cNvSpPr txBox="1">
            <a:spLocks noGrp="1"/>
          </p:cNvSpPr>
          <p:nvPr>
            <p:ph type="title"/>
          </p:nvPr>
        </p:nvSpPr>
        <p:spPr>
          <a:xfrm>
            <a:off x="616688" y="-12"/>
            <a:ext cx="8064600" cy="7923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400" dirty="0">
                <a:solidFill>
                  <a:srgbClr val="000000"/>
                </a:solidFill>
              </a:rPr>
              <a:t>STLWEST Umpire in Chiefs (UIC)</a:t>
            </a:r>
            <a:endParaRPr sz="4400" dirty="0">
              <a:solidFill>
                <a:srgbClr val="000000"/>
              </a:solidFill>
            </a:endParaRPr>
          </a:p>
        </p:txBody>
      </p:sp>
      <p:sp>
        <p:nvSpPr>
          <p:cNvPr id="94" name="Google Shape;94;p10"/>
          <p:cNvSpPr txBox="1">
            <a:spLocks noGrp="1"/>
          </p:cNvSpPr>
          <p:nvPr>
            <p:ph idx="1"/>
          </p:nvPr>
        </p:nvSpPr>
        <p:spPr>
          <a:xfrm>
            <a:off x="76938" y="950428"/>
            <a:ext cx="8075700" cy="3632100"/>
          </a:xfrm>
          <a:prstGeom prst="rect">
            <a:avLst/>
          </a:prstGeom>
          <a:noFill/>
          <a:ln>
            <a:noFill/>
          </a:ln>
        </p:spPr>
        <p:txBody>
          <a:bodyPr spcFirstLastPara="1" wrap="square" lIns="91425" tIns="45700" rIns="91425" bIns="45700" anchor="t" anchorCtr="0">
            <a:noAutofit/>
          </a:bodyPr>
          <a:lstStyle/>
          <a:p>
            <a:pPr marL="342900" lvl="0" indent="0" algn="l" rtl="0">
              <a:lnSpc>
                <a:spcPct val="100000"/>
              </a:lnSpc>
              <a:spcBef>
                <a:spcPts val="0"/>
              </a:spcBef>
              <a:spcAft>
                <a:spcPts val="0"/>
              </a:spcAft>
              <a:buSzPts val="1800"/>
              <a:buNone/>
            </a:pPr>
            <a:r>
              <a:rPr lang="en-US" sz="3600" dirty="0">
                <a:solidFill>
                  <a:srgbClr val="000000"/>
                </a:solidFill>
              </a:rPr>
              <a:t>Jason Neal (BAA)</a:t>
            </a:r>
            <a:endParaRPr sz="3600" dirty="0">
              <a:solidFill>
                <a:srgbClr val="000000"/>
              </a:solidFill>
            </a:endParaRPr>
          </a:p>
          <a:p>
            <a:pPr marL="342900" lvl="0" indent="0" algn="l" rtl="0">
              <a:lnSpc>
                <a:spcPct val="100000"/>
              </a:lnSpc>
              <a:spcBef>
                <a:spcPts val="720"/>
              </a:spcBef>
              <a:spcAft>
                <a:spcPts val="0"/>
              </a:spcAft>
              <a:buSzPts val="1800"/>
              <a:buNone/>
            </a:pPr>
            <a:r>
              <a:rPr lang="en-US" sz="3600" dirty="0">
                <a:solidFill>
                  <a:srgbClr val="000000"/>
                </a:solidFill>
              </a:rPr>
              <a:t>Alan </a:t>
            </a:r>
            <a:r>
              <a:rPr lang="en-US" sz="3600" dirty="0" err="1">
                <a:solidFill>
                  <a:srgbClr val="000000"/>
                </a:solidFill>
              </a:rPr>
              <a:t>Manetzke</a:t>
            </a:r>
            <a:r>
              <a:rPr lang="en-US" sz="3600" dirty="0">
                <a:solidFill>
                  <a:srgbClr val="000000"/>
                </a:solidFill>
              </a:rPr>
              <a:t> (EAA)</a:t>
            </a:r>
            <a:endParaRPr sz="3600" dirty="0">
              <a:solidFill>
                <a:srgbClr val="000000"/>
              </a:solidFill>
            </a:endParaRPr>
          </a:p>
          <a:p>
            <a:pPr marL="342900" lvl="0" indent="0" algn="l" rtl="0">
              <a:lnSpc>
                <a:spcPct val="100000"/>
              </a:lnSpc>
              <a:spcBef>
                <a:spcPts val="720"/>
              </a:spcBef>
              <a:spcAft>
                <a:spcPts val="0"/>
              </a:spcAft>
              <a:buClr>
                <a:schemeClr val="dk1"/>
              </a:buClr>
              <a:buSzPts val="1100"/>
              <a:buFont typeface="Arial"/>
              <a:buNone/>
            </a:pPr>
            <a:r>
              <a:rPr lang="en-US" sz="3600" dirty="0"/>
              <a:t>Luke Hollman (Eureka)</a:t>
            </a:r>
            <a:endParaRPr sz="3600" dirty="0">
              <a:solidFill>
                <a:srgbClr val="000000"/>
              </a:solidFill>
            </a:endParaRPr>
          </a:p>
          <a:p>
            <a:pPr marL="342900" lvl="0" indent="0" algn="l" rtl="0">
              <a:lnSpc>
                <a:spcPct val="100000"/>
              </a:lnSpc>
              <a:spcBef>
                <a:spcPts val="720"/>
              </a:spcBef>
              <a:spcAft>
                <a:spcPts val="0"/>
              </a:spcAft>
              <a:buSzPts val="1800"/>
              <a:buNone/>
            </a:pPr>
            <a:r>
              <a:rPr lang="en-US" sz="3600" dirty="0">
                <a:solidFill>
                  <a:srgbClr val="000000"/>
                </a:solidFill>
              </a:rPr>
              <a:t>Mike Miller (PAA)</a:t>
            </a:r>
          </a:p>
          <a:p>
            <a:pPr marL="342900" lvl="0" indent="0" algn="l" rtl="0">
              <a:lnSpc>
                <a:spcPct val="100000"/>
              </a:lnSpc>
              <a:spcBef>
                <a:spcPts val="720"/>
              </a:spcBef>
              <a:spcAft>
                <a:spcPts val="0"/>
              </a:spcAft>
              <a:buSzPts val="1800"/>
              <a:buNone/>
            </a:pPr>
            <a:r>
              <a:rPr lang="en-US" sz="3600" dirty="0">
                <a:solidFill>
                  <a:srgbClr val="000000"/>
                </a:solidFill>
              </a:rPr>
              <a:t>Gerald Pfeiffer (VPAA)</a:t>
            </a:r>
            <a:endParaRPr sz="3600" dirty="0">
              <a:solidFill>
                <a:srgbClr val="000000"/>
              </a:solidFill>
            </a:endParaRPr>
          </a:p>
          <a:p>
            <a:pPr marL="342900" lvl="0" indent="0" algn="l" rtl="0">
              <a:lnSpc>
                <a:spcPct val="100000"/>
              </a:lnSpc>
              <a:spcBef>
                <a:spcPts val="720"/>
              </a:spcBef>
              <a:spcAft>
                <a:spcPts val="0"/>
              </a:spcAft>
              <a:buSzPts val="1800"/>
              <a:buNone/>
            </a:pPr>
            <a:endParaRPr sz="3700" dirty="0">
              <a:solidFill>
                <a:srgbClr val="000000"/>
              </a:solidFill>
            </a:endParaRPr>
          </a:p>
          <a:p>
            <a:pPr marL="0" lvl="0" indent="0" algn="l" rtl="0">
              <a:lnSpc>
                <a:spcPct val="100000"/>
              </a:lnSpc>
              <a:spcBef>
                <a:spcPts val="640"/>
              </a:spcBef>
              <a:spcAft>
                <a:spcPts val="0"/>
              </a:spcAft>
              <a:buClr>
                <a:schemeClr val="dk1"/>
              </a:buClr>
              <a:buSzPts val="3200"/>
              <a:buNone/>
            </a:pPr>
            <a:endParaRPr dirty="0"/>
          </a:p>
        </p:txBody>
      </p:sp>
      <p:sp>
        <p:nvSpPr>
          <p:cNvPr id="95" name="Google Shape;95;p10"/>
          <p:cNvSpPr txBox="1">
            <a:spLocks noGrp="1"/>
          </p:cNvSpPr>
          <p:nvPr>
            <p:ph type="sldNum" sz="quarter" idx="12"/>
          </p:nvPr>
        </p:nvSpPr>
        <p:spPr>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9</a:t>
            </a:fld>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28086</TotalTime>
  <Words>1897</Words>
  <Application>Microsoft Office PowerPoint</Application>
  <PresentationFormat>On-screen Show (4:3)</PresentationFormat>
  <Paragraphs>280</Paragraphs>
  <Slides>40</Slides>
  <Notes>38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40</vt:i4>
      </vt:variant>
    </vt:vector>
  </HeadingPairs>
  <TitlesOfParts>
    <vt:vector size="44" baseType="lpstr">
      <vt:lpstr>Arial</vt:lpstr>
      <vt:lpstr>Calibri</vt:lpstr>
      <vt:lpstr>Calibri Light</vt:lpstr>
      <vt:lpstr>Office Theme</vt:lpstr>
      <vt:lpstr>Manager’s Meeting 2024</vt:lpstr>
      <vt:lpstr>Thank you to our sponsors!</vt:lpstr>
      <vt:lpstr>STLWEST Manager  Presentation Agenda</vt:lpstr>
      <vt:lpstr>2024 is STLWEST’s 12th Year! </vt:lpstr>
      <vt:lpstr>PowerPoint Presentation</vt:lpstr>
      <vt:lpstr>STLWEST Executive Board Members</vt:lpstr>
      <vt:lpstr> STLWEST General Board Members</vt:lpstr>
      <vt:lpstr>STLWEST Ballpark Presidents</vt:lpstr>
      <vt:lpstr>STLWEST Umpire in Chiefs (UIC)</vt:lpstr>
      <vt:lpstr>STLWEST League Levels</vt:lpstr>
      <vt:lpstr>STLWEST League Ranking Process</vt:lpstr>
      <vt:lpstr>STLWEST League Ranking Process</vt:lpstr>
      <vt:lpstr>Ranking 8U Teams</vt:lpstr>
      <vt:lpstr>STLWEST League Scheduling</vt:lpstr>
      <vt:lpstr>STLWEST Schedule Conflict Meeting  March 9 – Location West Springs Church</vt:lpstr>
      <vt:lpstr>Rescheduling after March 9 </vt:lpstr>
      <vt:lpstr>Rescheduling Due to Inclement Weather</vt:lpstr>
      <vt:lpstr>Rescheduling Due to Inclement Weather</vt:lpstr>
      <vt:lpstr>STLWEST HEAT/COLD POLICY</vt:lpstr>
      <vt:lpstr>Rainout Line Phone Numbers (please save on your mobile phones)</vt:lpstr>
      <vt:lpstr>Park Rules</vt:lpstr>
      <vt:lpstr>Help Maintain Your Fields</vt:lpstr>
      <vt:lpstr>Before and After Games</vt:lpstr>
      <vt:lpstr>STLWEST Bat Rules (Baseball)</vt:lpstr>
      <vt:lpstr>STLWEST Bat Rules (Softball)</vt:lpstr>
      <vt:lpstr>It is Your Responsibility</vt:lpstr>
      <vt:lpstr>Unacceptable Actions/Behavior Towards Umpires </vt:lpstr>
      <vt:lpstr>New STLWEST Rules for 2024</vt:lpstr>
      <vt:lpstr>New STLWEST Rules for 2024</vt:lpstr>
      <vt:lpstr>2024 STLWEST Rule Book</vt:lpstr>
      <vt:lpstr>STLWEST Important Dates</vt:lpstr>
      <vt:lpstr>STLWEST Glen Herbst Memorial Preseason Tournament</vt:lpstr>
      <vt:lpstr>Pond Athletic Association Hosts MLB Pitch, Hit and Run  </vt:lpstr>
      <vt:lpstr>Pond Athletic Association 7up Tournament Dates TBD</vt:lpstr>
      <vt:lpstr>Ballwin Athletic Association Stars and Stripes Blast Baseball Tournament</vt:lpstr>
      <vt:lpstr>Ballwin Athletic Association Middle School Summer Classic  Baseball Tournament</vt:lpstr>
      <vt:lpstr>STLWEST All Star Events</vt:lpstr>
      <vt:lpstr>Join your Association’s Board!</vt:lpstr>
      <vt:lpstr>STLWEST Ballpark Presidents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Patrick Murphy</dc:creator>
  <cp:lastModifiedBy>Patrick Murphy</cp:lastModifiedBy>
  <cp:revision>46</cp:revision>
  <dcterms:created xsi:type="dcterms:W3CDTF">2016-12-06T17:49:12Z</dcterms:created>
  <dcterms:modified xsi:type="dcterms:W3CDTF">2024-02-04T19:48:31Z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cIndexRef">
    <vt:lpwstr>b588bdb0-fc1f-4a6d-8086-32662ae419e2</vt:lpwstr>
  </property>
  <property fmtid="{D5CDD505-2E9C-101B-9397-08002B2CF9AE}" pid="3" name="bjSaver">
    <vt:lpwstr>ANk/wEPOlXHMno+VUFx5ih1apyW/N/5d</vt:lpwstr>
  </property>
  <property fmtid="{D5CDD505-2E9C-101B-9397-08002B2CF9AE}" pid="4" name="bjDocumentSecurityLabel">
    <vt:lpwstr>Public</vt:lpwstr>
  </property>
  <property fmtid="{D5CDD505-2E9C-101B-9397-08002B2CF9AE}" pid="5" name="bjESIDataClassification">
    <vt:lpwstr>XYZZYPublicfwo[qei34890ty@^C@#%^11dc45</vt:lpwstr>
  </property>
  <property fmtid="{D5CDD505-2E9C-101B-9397-08002B2CF9AE}" pid="6" name="bjDocumentLabelXML">
    <vt:lpwstr>&lt;?xml version="1.0" encoding="us-ascii"?&gt;&lt;sisl xmlns:xsi="http://www.w3.org/2001/XMLSchema-instance" xmlns:xsd="http://www.w3.org/2001/XMLSchema" sislVersion="0" policy="06dbc50a-7c40-497c-8ead-392c4a2b388e" origin="userSelected" xmlns="http://www.boldonj</vt:lpwstr>
  </property>
  <property fmtid="{D5CDD505-2E9C-101B-9397-08002B2CF9AE}" pid="7" name="bjDocumentLabelXML-0">
    <vt:lpwstr>ames.com/2008/01/sie/internal/label"&gt;&lt;element uid="id_classification_nonbusiness" value="" /&gt;&lt;element uid="3a0f620a-74f7-4504-a030-448d9ea0e08a" value="" /&gt;&lt;element uid="0bf5a77d-3f3a-4e58-9a8a-1570d5e8454d" value="" /&gt;&lt;/sisl&gt;</vt:lpwstr>
  </property>
</Properties>
</file>